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812708C-2602-4C50-90B3-38403DD6A5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96E20AC-CFD9-4F54-B258-06C96168275D}" type="slidenum">
              <a:rPr lang="zh-CN" altLang="en-US" smtClean="0"/>
            </a:fld>
            <a:endParaRPr lang="zh-CN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708C-2602-4C50-90B3-38403DD6A5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20AC-CFD9-4F54-B258-06C961682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708C-2602-4C50-90B3-38403DD6A5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20AC-CFD9-4F54-B258-06C961682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708C-2602-4C50-90B3-38403DD6A5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20AC-CFD9-4F54-B258-06C96168275D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708C-2602-4C50-90B3-38403DD6A5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20AC-CFD9-4F54-B258-06C961682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708C-2602-4C50-90B3-38403DD6A5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20AC-CFD9-4F54-B258-06C961682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708C-2602-4C50-90B3-38403DD6A5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20AC-CFD9-4F54-B258-06C961682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708C-2602-4C50-90B3-38403DD6A5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20AC-CFD9-4F54-B258-06C961682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708C-2602-4C50-90B3-38403DD6A5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20AC-CFD9-4F54-B258-06C961682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708C-2602-4C50-90B3-38403DD6A5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20AC-CFD9-4F54-B258-06C961682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708C-2602-4C50-90B3-38403DD6A5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20AC-CFD9-4F54-B258-06C961682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708C-2602-4C50-90B3-38403DD6A5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20AC-CFD9-4F54-B258-06C961682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708C-2602-4C50-90B3-38403DD6A5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20AC-CFD9-4F54-B258-06C961682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708C-2602-4C50-90B3-38403DD6A5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20AC-CFD9-4F54-B258-06C961682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708C-2602-4C50-90B3-38403DD6A5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20AC-CFD9-4F54-B258-06C961682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708C-2602-4C50-90B3-38403DD6A5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20AC-CFD9-4F54-B258-06C961682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708C-2602-4C50-90B3-38403DD6A5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20AC-CFD9-4F54-B258-06C9616827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jpe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812708C-2602-4C50-90B3-38403DD6A5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96E20AC-CFD9-4F54-B258-06C9616827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9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9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9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9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9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9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9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9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9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页面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roup327"/>
          <p:cNvGrpSpPr/>
          <p:nvPr/>
        </p:nvGrpSpPr>
        <p:grpSpPr>
          <a:xfrm>
            <a:off x="85859" y="2189000"/>
            <a:ext cx="8407200" cy="1240000"/>
            <a:chOff x="359574" y="2807698"/>
            <a:chExt cx="8407200" cy="1240000"/>
          </a:xfrm>
        </p:grpSpPr>
        <p:sp>
          <p:nvSpPr>
            <p:cNvPr id="172" name="Floating"/>
            <p:cNvSpPr/>
            <p:nvPr/>
          </p:nvSpPr>
          <p:spPr>
            <a:xfrm>
              <a:off x="371974" y="2820098"/>
              <a:ext cx="8382400" cy="1215200"/>
            </a:xfrm>
            <a:custGeom>
              <a:avLst/>
              <a:gdLst>
                <a:gd name="rtl" fmla="*/ 214520 w 8382400"/>
                <a:gd name="rtt" fmla="*/ 110360 h 1215200"/>
                <a:gd name="rtr" fmla="*/ 8187720 w 8382400"/>
                <a:gd name="rtb" fmla="*/ 1151960 h 1215200"/>
              </a:gdLst>
              <a:ahLst/>
              <a:cxnLst/>
              <a:rect l="rtl" t="rtt" r="rtr" b="rtb"/>
              <a:pathLst>
                <a:path w="8382400" h="1215200" stroke="0">
                  <a:moveTo>
                    <a:pt x="0" y="0"/>
                  </a:moveTo>
                  <a:lnTo>
                    <a:pt x="8382400" y="0"/>
                  </a:lnTo>
                  <a:lnTo>
                    <a:pt x="8382400" y="1215200"/>
                  </a:lnTo>
                  <a:lnTo>
                    <a:pt x="0" y="1215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400" cap="flat">
              <a:noFill/>
              <a:round/>
            </a:ln>
          </p:spPr>
          <p:txBody>
            <a:bodyPr wrap="square" lIns="0" tIns="0" rIns="0" bIns="11000" rtlCol="0" anchor="ctr"/>
            <a:lstStyle/>
            <a:p>
              <a:pPr algn="ctr">
                <a:lnSpc>
                  <a:spcPct val="150000"/>
                </a:lnSpc>
              </a:pPr>
              <a:r>
                <a:rPr sz="2750" b="1" dirty="0">
                  <a:latin typeface="方正小标宋简体"/>
                </a:rPr>
                <a:t>   </a:t>
              </a:r>
              <a:r>
                <a:rPr sz="40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《</a:t>
              </a:r>
              <a:r>
                <a:rPr sz="4000" b="1" dirty="0" err="1">
                  <a:latin typeface="华文楷体" panose="02010600040101010101" pitchFamily="2" charset="-122"/>
                  <a:ea typeface="华文楷体" panose="02010600040101010101" pitchFamily="2" charset="-122"/>
                </a:rPr>
                <a:t>定位：爭奪用戶心智的戰爭</a:t>
              </a:r>
              <a:r>
                <a:rPr sz="40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》</a:t>
              </a:r>
              <a:endPara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sz="4000" b="1" dirty="0" err="1">
                  <a:latin typeface="华文楷体" panose="02010600040101010101" pitchFamily="2" charset="-122"/>
                  <a:ea typeface="华文楷体" panose="02010600040101010101" pitchFamily="2" charset="-122"/>
                </a:rPr>
                <a:t>讀書筆記</a:t>
              </a:r>
              <a:endParaRPr sz="40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4" name="å¼¥æ The Mass 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500.000000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页面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roup328"/>
          <p:cNvGrpSpPr/>
          <p:nvPr/>
        </p:nvGrpSpPr>
        <p:grpSpPr>
          <a:xfrm>
            <a:off x="261111" y="2575984"/>
            <a:ext cx="8389953" cy="597700"/>
            <a:chOff x="256072" y="3142655"/>
            <a:chExt cx="8389953" cy="597700"/>
          </a:xfrm>
        </p:grpSpPr>
        <p:sp>
          <p:nvSpPr>
            <p:cNvPr id="114" name="SubTopic"/>
            <p:cNvSpPr/>
            <p:nvPr/>
          </p:nvSpPr>
          <p:spPr>
            <a:xfrm>
              <a:off x="256072" y="3142655"/>
              <a:ext cx="8389953" cy="597700"/>
            </a:xfrm>
            <a:custGeom>
              <a:avLst/>
              <a:gdLst>
                <a:gd name="rtl" fmla="*/ 115370 w 8389953"/>
                <a:gd name="rtt" fmla="*/ 48650 h 597700"/>
                <a:gd name="rtr" fmla="*/ 8296823 w 8389953"/>
                <a:gd name="rtb" fmla="*/ 590750 h 597700"/>
              </a:gdLst>
              <a:ahLst/>
              <a:cxnLst/>
              <a:rect l="rtl" t="rtt" r="rtr" b="rtb"/>
              <a:pathLst>
                <a:path w="8389953" h="597700" stroke="0">
                  <a:moveTo>
                    <a:pt x="0" y="0"/>
                  </a:moveTo>
                  <a:lnTo>
                    <a:pt x="8389953" y="0"/>
                  </a:lnTo>
                  <a:lnTo>
                    <a:pt x="8389953" y="597700"/>
                  </a:lnTo>
                  <a:lnTo>
                    <a:pt x="0" y="5977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3900" cap="flat">
              <a:solidFill>
                <a:srgbClr val="00679E"/>
              </a:solidFill>
              <a:round/>
            </a:ln>
          </p:spPr>
          <p:txBody>
            <a:bodyPr wrap="squar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3920" dirty="0" err="1">
                  <a:solidFill>
                    <a:srgbClr val="303030"/>
                  </a:solidFill>
                  <a:latin typeface="华文新魏"/>
                </a:rPr>
                <a:t>一、基本概念</a:t>
              </a:r>
              <a:r>
                <a:rPr sz="3920" dirty="0">
                  <a:solidFill>
                    <a:srgbClr val="303030"/>
                  </a:solidFill>
                  <a:latin typeface="华文新魏"/>
                </a:rPr>
                <a:t>                                                                                  </a:t>
              </a:r>
              <a:endParaRPr sz="3920" dirty="0">
                <a:solidFill>
                  <a:srgbClr val="303030"/>
                </a:solidFill>
                <a:latin typeface="华文新魏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页面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roup339"/>
          <p:cNvGrpSpPr/>
          <p:nvPr/>
        </p:nvGrpSpPr>
        <p:grpSpPr>
          <a:xfrm>
            <a:off x="355784" y="1564135"/>
            <a:ext cx="8424000" cy="3726000"/>
            <a:chOff x="355784" y="1564135"/>
            <a:chExt cx="8424000" cy="3726000"/>
          </a:xfrm>
        </p:grpSpPr>
        <p:sp>
          <p:nvSpPr>
            <p:cNvPr id="148" name="MMConnector"/>
            <p:cNvSpPr/>
            <p:nvPr/>
          </p:nvSpPr>
          <p:spPr>
            <a:xfrm>
              <a:off x="1514084" y="2782679"/>
              <a:ext cx="218700" cy="339188"/>
            </a:xfrm>
            <a:custGeom>
              <a:avLst/>
              <a:gdLst/>
              <a:ahLst/>
              <a:cxnLst/>
              <a:rect l="0" t="0" r="0" b="0"/>
              <a:pathLst>
                <a:path w="218700" h="339188" fill="none">
                  <a:moveTo>
                    <a:pt x="0" y="169594"/>
                  </a:moveTo>
                  <a:lnTo>
                    <a:pt x="0" y="-72394"/>
                  </a:lnTo>
                  <a:cubicBezTo>
                    <a:pt x="0" y="-126048"/>
                    <a:pt x="43546" y="-169594"/>
                    <a:pt x="97200" y="-169594"/>
                  </a:cubicBezTo>
                  <a:lnTo>
                    <a:pt x="218700" y="-169594"/>
                  </a:lnTo>
                </a:path>
              </a:pathLst>
            </a:custGeom>
            <a:noFill/>
            <a:ln w="16200" cap="rnd">
              <a:solidFill>
                <a:srgbClr val="0084C2"/>
              </a:solidFill>
              <a:round/>
            </a:ln>
          </p:spPr>
        </p:sp>
        <p:sp>
          <p:nvSpPr>
            <p:cNvPr id="150" name="MMConnector"/>
            <p:cNvSpPr/>
            <p:nvPr/>
          </p:nvSpPr>
          <p:spPr>
            <a:xfrm>
              <a:off x="1514084" y="2375654"/>
              <a:ext cx="437400" cy="1153238"/>
            </a:xfrm>
            <a:custGeom>
              <a:avLst/>
              <a:gdLst/>
              <a:ahLst/>
              <a:cxnLst/>
              <a:rect l="0" t="0" r="0" b="0"/>
              <a:pathLst>
                <a:path w="437400" h="1153238" fill="none">
                  <a:moveTo>
                    <a:pt x="-218700" y="576619"/>
                  </a:moveTo>
                  <a:lnTo>
                    <a:pt x="0" y="576619"/>
                  </a:lnTo>
                  <a:lnTo>
                    <a:pt x="0" y="-479419"/>
                  </a:lnTo>
                  <a:cubicBezTo>
                    <a:pt x="0" y="-533073"/>
                    <a:pt x="43546" y="-576619"/>
                    <a:pt x="97200" y="-576619"/>
                  </a:cubicBezTo>
                  <a:lnTo>
                    <a:pt x="218700" y="-576619"/>
                  </a:lnTo>
                </a:path>
              </a:pathLst>
            </a:custGeom>
            <a:noFill/>
            <a:ln w="16200" cap="rnd">
              <a:solidFill>
                <a:srgbClr val="0084C2"/>
              </a:solidFill>
              <a:round/>
            </a:ln>
          </p:spPr>
        </p:sp>
        <p:sp>
          <p:nvSpPr>
            <p:cNvPr id="221" name="MMConnector"/>
            <p:cNvSpPr/>
            <p:nvPr/>
          </p:nvSpPr>
          <p:spPr>
            <a:xfrm>
              <a:off x="4656884" y="3427135"/>
              <a:ext cx="437400" cy="16200"/>
            </a:xfrm>
            <a:custGeom>
              <a:avLst/>
              <a:gdLst/>
              <a:ahLst/>
              <a:cxnLst/>
              <a:rect l="0" t="0" r="0" b="0"/>
              <a:pathLst>
                <a:path w="437400" h="16200" fill="none">
                  <a:moveTo>
                    <a:pt x="-218700" y="0"/>
                  </a:moveTo>
                  <a:lnTo>
                    <a:pt x="0" y="0"/>
                  </a:lnTo>
                  <a:cubicBezTo>
                    <a:pt x="0" y="0"/>
                    <a:pt x="43546" y="0"/>
                    <a:pt x="97200" y="0"/>
                  </a:cubicBezTo>
                  <a:lnTo>
                    <a:pt x="218700" y="0"/>
                  </a:lnTo>
                </a:path>
              </a:pathLst>
            </a:custGeom>
            <a:noFill/>
            <a:ln w="16200" cap="rnd">
              <a:solidFill>
                <a:srgbClr val="0084C2"/>
              </a:solidFill>
              <a:round/>
            </a:ln>
          </p:spPr>
        </p:sp>
        <p:sp>
          <p:nvSpPr>
            <p:cNvPr id="259" name="MMConnector"/>
            <p:cNvSpPr/>
            <p:nvPr/>
          </p:nvSpPr>
          <p:spPr>
            <a:xfrm>
              <a:off x="4656884" y="2341735"/>
              <a:ext cx="437400" cy="16200"/>
            </a:xfrm>
            <a:custGeom>
              <a:avLst/>
              <a:gdLst/>
              <a:ahLst/>
              <a:cxnLst/>
              <a:rect l="0" t="0" r="0" b="0"/>
              <a:pathLst>
                <a:path w="437400" h="16200" fill="none">
                  <a:moveTo>
                    <a:pt x="-218700" y="0"/>
                  </a:moveTo>
                  <a:lnTo>
                    <a:pt x="0" y="0"/>
                  </a:lnTo>
                  <a:cubicBezTo>
                    <a:pt x="0" y="0"/>
                    <a:pt x="43546" y="0"/>
                    <a:pt x="97200" y="0"/>
                  </a:cubicBezTo>
                  <a:lnTo>
                    <a:pt x="218700" y="0"/>
                  </a:lnTo>
                </a:path>
              </a:pathLst>
            </a:custGeom>
            <a:noFill/>
            <a:ln w="16200" cap="rnd">
              <a:solidFill>
                <a:srgbClr val="0084C2"/>
              </a:solidFill>
              <a:round/>
            </a:ln>
          </p:spPr>
        </p:sp>
        <p:sp>
          <p:nvSpPr>
            <p:cNvPr id="261" name="MMConnector"/>
            <p:cNvSpPr/>
            <p:nvPr/>
          </p:nvSpPr>
          <p:spPr>
            <a:xfrm>
              <a:off x="4656884" y="2884435"/>
              <a:ext cx="437400" cy="16200"/>
            </a:xfrm>
            <a:custGeom>
              <a:avLst/>
              <a:gdLst/>
              <a:ahLst/>
              <a:cxnLst/>
              <a:rect l="0" t="0" r="0" b="0"/>
              <a:pathLst>
                <a:path w="437400" h="16200" fill="none">
                  <a:moveTo>
                    <a:pt x="-218700" y="0"/>
                  </a:moveTo>
                  <a:lnTo>
                    <a:pt x="0" y="0"/>
                  </a:lnTo>
                  <a:cubicBezTo>
                    <a:pt x="0" y="0"/>
                    <a:pt x="43546" y="0"/>
                    <a:pt x="97200" y="0"/>
                  </a:cubicBezTo>
                  <a:lnTo>
                    <a:pt x="218700" y="0"/>
                  </a:lnTo>
                </a:path>
              </a:pathLst>
            </a:custGeom>
            <a:noFill/>
            <a:ln w="16200" cap="rnd">
              <a:solidFill>
                <a:srgbClr val="0084C2"/>
              </a:solidFill>
              <a:round/>
            </a:ln>
          </p:spPr>
        </p:sp>
        <p:sp>
          <p:nvSpPr>
            <p:cNvPr id="281" name="MMConnector"/>
            <p:cNvSpPr/>
            <p:nvPr/>
          </p:nvSpPr>
          <p:spPr>
            <a:xfrm>
              <a:off x="4381484" y="3969835"/>
              <a:ext cx="437400" cy="16200"/>
            </a:xfrm>
            <a:custGeom>
              <a:avLst/>
              <a:gdLst/>
              <a:ahLst/>
              <a:cxnLst/>
              <a:rect l="0" t="0" r="0" b="0"/>
              <a:pathLst>
                <a:path w="437400" h="16200" fill="none">
                  <a:moveTo>
                    <a:pt x="-218700" y="0"/>
                  </a:moveTo>
                  <a:lnTo>
                    <a:pt x="0" y="0"/>
                  </a:lnTo>
                  <a:cubicBezTo>
                    <a:pt x="0" y="0"/>
                    <a:pt x="43546" y="0"/>
                    <a:pt x="97200" y="0"/>
                  </a:cubicBezTo>
                  <a:lnTo>
                    <a:pt x="218700" y="0"/>
                  </a:lnTo>
                </a:path>
              </a:pathLst>
            </a:custGeom>
            <a:noFill/>
            <a:ln w="16200" cap="rnd">
              <a:solidFill>
                <a:srgbClr val="0084C2"/>
              </a:solidFill>
              <a:round/>
            </a:ln>
          </p:spPr>
        </p:sp>
        <p:sp>
          <p:nvSpPr>
            <p:cNvPr id="287" name="MMConnector"/>
            <p:cNvSpPr/>
            <p:nvPr/>
          </p:nvSpPr>
          <p:spPr>
            <a:xfrm>
              <a:off x="2810084" y="1799035"/>
              <a:ext cx="437400" cy="16200"/>
            </a:xfrm>
            <a:custGeom>
              <a:avLst/>
              <a:gdLst/>
              <a:ahLst/>
              <a:cxnLst/>
              <a:rect l="0" t="0" r="0" b="0"/>
              <a:pathLst>
                <a:path w="437400" h="16200" fill="none">
                  <a:moveTo>
                    <a:pt x="-218700" y="0"/>
                  </a:moveTo>
                  <a:lnTo>
                    <a:pt x="0" y="0"/>
                  </a:lnTo>
                  <a:cubicBezTo>
                    <a:pt x="0" y="0"/>
                    <a:pt x="43546" y="0"/>
                    <a:pt x="97200" y="0"/>
                  </a:cubicBezTo>
                  <a:lnTo>
                    <a:pt x="218700" y="0"/>
                  </a:lnTo>
                </a:path>
              </a:pathLst>
            </a:custGeom>
            <a:noFill/>
            <a:ln w="16200" cap="rnd">
              <a:solidFill>
                <a:srgbClr val="0084C2"/>
              </a:solidFill>
              <a:round/>
            </a:ln>
          </p:spPr>
        </p:sp>
        <p:sp>
          <p:nvSpPr>
            <p:cNvPr id="289" name="MMConnector"/>
            <p:cNvSpPr/>
            <p:nvPr/>
          </p:nvSpPr>
          <p:spPr>
            <a:xfrm>
              <a:off x="4381484" y="4648210"/>
              <a:ext cx="437400" cy="271350"/>
            </a:xfrm>
            <a:custGeom>
              <a:avLst/>
              <a:gdLst/>
              <a:ahLst/>
              <a:cxnLst/>
              <a:rect l="0" t="0" r="0" b="0"/>
              <a:pathLst>
                <a:path w="437400" h="271350" fill="none">
                  <a:moveTo>
                    <a:pt x="-218700" y="135675"/>
                  </a:moveTo>
                  <a:lnTo>
                    <a:pt x="0" y="135675"/>
                  </a:lnTo>
                  <a:lnTo>
                    <a:pt x="0" y="-38475"/>
                  </a:lnTo>
                  <a:cubicBezTo>
                    <a:pt x="0" y="-92129"/>
                    <a:pt x="43546" y="-135675"/>
                    <a:pt x="97200" y="-135675"/>
                  </a:cubicBezTo>
                  <a:lnTo>
                    <a:pt x="218700" y="-135675"/>
                  </a:lnTo>
                </a:path>
              </a:pathLst>
            </a:custGeom>
            <a:noFill/>
            <a:ln w="16200" cap="rnd">
              <a:solidFill>
                <a:srgbClr val="0084C2"/>
              </a:solidFill>
              <a:round/>
            </a:ln>
          </p:spPr>
        </p:sp>
        <p:sp>
          <p:nvSpPr>
            <p:cNvPr id="354" name="MMConnector"/>
            <p:cNvSpPr/>
            <p:nvPr/>
          </p:nvSpPr>
          <p:spPr>
            <a:xfrm>
              <a:off x="2810084" y="2748760"/>
              <a:ext cx="218700" cy="271350"/>
            </a:xfrm>
            <a:custGeom>
              <a:avLst/>
              <a:gdLst/>
              <a:ahLst/>
              <a:cxnLst/>
              <a:rect l="0" t="0" r="0" b="0"/>
              <a:pathLst>
                <a:path w="218700" h="271350" fill="none">
                  <a:moveTo>
                    <a:pt x="0" y="-135675"/>
                  </a:moveTo>
                  <a:lnTo>
                    <a:pt x="0" y="38475"/>
                  </a:lnTo>
                  <a:cubicBezTo>
                    <a:pt x="0" y="92129"/>
                    <a:pt x="43546" y="135675"/>
                    <a:pt x="97200" y="135675"/>
                  </a:cubicBezTo>
                  <a:lnTo>
                    <a:pt x="218700" y="135675"/>
                  </a:lnTo>
                </a:path>
              </a:pathLst>
            </a:custGeom>
            <a:noFill/>
            <a:ln w="16200" cap="rnd">
              <a:solidFill>
                <a:srgbClr val="0084C2"/>
              </a:solidFill>
              <a:round/>
            </a:ln>
          </p:spPr>
        </p:sp>
        <p:sp>
          <p:nvSpPr>
            <p:cNvPr id="358" name="MMConnector"/>
            <p:cNvSpPr/>
            <p:nvPr/>
          </p:nvSpPr>
          <p:spPr>
            <a:xfrm>
              <a:off x="2810084" y="2477410"/>
              <a:ext cx="437400" cy="271350"/>
            </a:xfrm>
            <a:custGeom>
              <a:avLst/>
              <a:gdLst/>
              <a:ahLst/>
              <a:cxnLst/>
              <a:rect l="0" t="0" r="0" b="0"/>
              <a:pathLst>
                <a:path w="437400" h="271350" fill="none">
                  <a:moveTo>
                    <a:pt x="-218700" y="135675"/>
                  </a:moveTo>
                  <a:lnTo>
                    <a:pt x="0" y="135675"/>
                  </a:lnTo>
                  <a:lnTo>
                    <a:pt x="0" y="-38475"/>
                  </a:lnTo>
                  <a:cubicBezTo>
                    <a:pt x="0" y="-92129"/>
                    <a:pt x="43546" y="-135675"/>
                    <a:pt x="97200" y="-135675"/>
                  </a:cubicBezTo>
                  <a:lnTo>
                    <a:pt x="218700" y="-135675"/>
                  </a:lnTo>
                </a:path>
              </a:pathLst>
            </a:custGeom>
            <a:noFill/>
            <a:ln w="16200" cap="rnd">
              <a:solidFill>
                <a:srgbClr val="0084C2"/>
              </a:solidFill>
              <a:round/>
            </a:ln>
          </p:spPr>
        </p:sp>
        <p:sp>
          <p:nvSpPr>
            <p:cNvPr id="360" name="MMConnector"/>
            <p:cNvSpPr/>
            <p:nvPr/>
          </p:nvSpPr>
          <p:spPr>
            <a:xfrm>
              <a:off x="1514084" y="3528891"/>
              <a:ext cx="218700" cy="1153238"/>
            </a:xfrm>
            <a:custGeom>
              <a:avLst/>
              <a:gdLst/>
              <a:ahLst/>
              <a:cxnLst/>
              <a:rect l="0" t="0" r="0" b="0"/>
              <a:pathLst>
                <a:path w="218700" h="1153238" fill="none">
                  <a:moveTo>
                    <a:pt x="0" y="-576619"/>
                  </a:moveTo>
                  <a:lnTo>
                    <a:pt x="0" y="479419"/>
                  </a:lnTo>
                  <a:cubicBezTo>
                    <a:pt x="0" y="533073"/>
                    <a:pt x="43546" y="576619"/>
                    <a:pt x="97200" y="576619"/>
                  </a:cubicBezTo>
                  <a:lnTo>
                    <a:pt x="218700" y="576619"/>
                  </a:lnTo>
                </a:path>
              </a:pathLst>
            </a:custGeom>
            <a:noFill/>
            <a:ln w="16200" cap="rnd">
              <a:solidFill>
                <a:srgbClr val="0084C2"/>
              </a:solidFill>
              <a:round/>
            </a:ln>
          </p:spPr>
        </p:sp>
        <p:sp>
          <p:nvSpPr>
            <p:cNvPr id="362" name="MMConnector"/>
            <p:cNvSpPr/>
            <p:nvPr/>
          </p:nvSpPr>
          <p:spPr>
            <a:xfrm>
              <a:off x="2810084" y="3766322"/>
              <a:ext cx="437400" cy="678375"/>
            </a:xfrm>
            <a:custGeom>
              <a:avLst/>
              <a:gdLst/>
              <a:ahLst/>
              <a:cxnLst/>
              <a:rect l="0" t="0" r="0" b="0"/>
              <a:pathLst>
                <a:path w="437400" h="678375" fill="none">
                  <a:moveTo>
                    <a:pt x="-218700" y="339188"/>
                  </a:moveTo>
                  <a:lnTo>
                    <a:pt x="0" y="339188"/>
                  </a:lnTo>
                  <a:lnTo>
                    <a:pt x="0" y="-241987"/>
                  </a:lnTo>
                  <a:cubicBezTo>
                    <a:pt x="0" y="-295642"/>
                    <a:pt x="43546" y="-339187"/>
                    <a:pt x="97200" y="-339187"/>
                  </a:cubicBezTo>
                  <a:lnTo>
                    <a:pt x="218700" y="-339187"/>
                  </a:lnTo>
                </a:path>
              </a:pathLst>
            </a:custGeom>
            <a:noFill/>
            <a:ln w="16200" cap="rnd">
              <a:solidFill>
                <a:srgbClr val="0084C2"/>
              </a:solidFill>
              <a:round/>
            </a:ln>
          </p:spPr>
        </p:sp>
        <p:sp>
          <p:nvSpPr>
            <p:cNvPr id="364" name="MMConnector"/>
            <p:cNvSpPr/>
            <p:nvPr/>
          </p:nvSpPr>
          <p:spPr>
            <a:xfrm>
              <a:off x="2810084" y="4037672"/>
              <a:ext cx="218700" cy="135675"/>
            </a:xfrm>
            <a:custGeom>
              <a:avLst/>
              <a:gdLst/>
              <a:ahLst/>
              <a:cxnLst/>
              <a:rect l="0" t="0" r="0" b="0"/>
              <a:pathLst>
                <a:path w="218700" h="135675" fill="none">
                  <a:moveTo>
                    <a:pt x="0" y="67838"/>
                  </a:moveTo>
                  <a:lnTo>
                    <a:pt x="0" y="29363"/>
                  </a:lnTo>
                  <a:cubicBezTo>
                    <a:pt x="0" y="-24292"/>
                    <a:pt x="43546" y="-67837"/>
                    <a:pt x="97200" y="-67837"/>
                  </a:cubicBezTo>
                  <a:lnTo>
                    <a:pt x="218700" y="-67837"/>
                  </a:lnTo>
                </a:path>
              </a:pathLst>
            </a:custGeom>
            <a:noFill/>
            <a:ln w="16200" cap="rnd">
              <a:solidFill>
                <a:srgbClr val="0084C2"/>
              </a:solidFill>
              <a:round/>
            </a:ln>
          </p:spPr>
        </p:sp>
        <p:sp>
          <p:nvSpPr>
            <p:cNvPr id="366" name="MMConnector"/>
            <p:cNvSpPr/>
            <p:nvPr/>
          </p:nvSpPr>
          <p:spPr>
            <a:xfrm>
              <a:off x="2810084" y="4444697"/>
              <a:ext cx="218700" cy="678375"/>
            </a:xfrm>
            <a:custGeom>
              <a:avLst/>
              <a:gdLst/>
              <a:ahLst/>
              <a:cxnLst/>
              <a:rect l="0" t="0" r="0" b="0"/>
              <a:pathLst>
                <a:path w="218700" h="678375" fill="none">
                  <a:moveTo>
                    <a:pt x="0" y="-339187"/>
                  </a:moveTo>
                  <a:lnTo>
                    <a:pt x="0" y="241988"/>
                  </a:lnTo>
                  <a:cubicBezTo>
                    <a:pt x="0" y="295642"/>
                    <a:pt x="43546" y="339188"/>
                    <a:pt x="97200" y="339188"/>
                  </a:cubicBezTo>
                  <a:lnTo>
                    <a:pt x="218700" y="339188"/>
                  </a:lnTo>
                </a:path>
              </a:pathLst>
            </a:custGeom>
            <a:noFill/>
            <a:ln w="16200" cap="rnd">
              <a:solidFill>
                <a:srgbClr val="0084C2"/>
              </a:solidFill>
              <a:round/>
            </a:ln>
          </p:spPr>
        </p:sp>
        <p:sp>
          <p:nvSpPr>
            <p:cNvPr id="368" name="MMConnector"/>
            <p:cNvSpPr/>
            <p:nvPr/>
          </p:nvSpPr>
          <p:spPr>
            <a:xfrm>
              <a:off x="4381484" y="4919560"/>
              <a:ext cx="218700" cy="271350"/>
            </a:xfrm>
            <a:custGeom>
              <a:avLst/>
              <a:gdLst/>
              <a:ahLst/>
              <a:cxnLst/>
              <a:rect l="0" t="0" r="0" b="0"/>
              <a:pathLst>
                <a:path w="218700" h="271350" fill="none">
                  <a:moveTo>
                    <a:pt x="0" y="-135675"/>
                  </a:moveTo>
                  <a:lnTo>
                    <a:pt x="0" y="38475"/>
                  </a:lnTo>
                  <a:cubicBezTo>
                    <a:pt x="0" y="92129"/>
                    <a:pt x="43546" y="135675"/>
                    <a:pt x="97200" y="135675"/>
                  </a:cubicBezTo>
                  <a:lnTo>
                    <a:pt x="218700" y="135675"/>
                  </a:lnTo>
                </a:path>
              </a:pathLst>
            </a:custGeom>
            <a:noFill/>
            <a:ln w="16200" cap="rnd">
              <a:solidFill>
                <a:srgbClr val="0084C2"/>
              </a:solidFill>
              <a:round/>
            </a:ln>
          </p:spPr>
        </p:sp>
        <p:sp>
          <p:nvSpPr>
            <p:cNvPr id="145" name="SubTopic"/>
            <p:cNvSpPr/>
            <p:nvPr/>
          </p:nvSpPr>
          <p:spPr>
            <a:xfrm>
              <a:off x="371984" y="2717372"/>
              <a:ext cx="923400" cy="469800"/>
            </a:xfrm>
            <a:custGeom>
              <a:avLst/>
              <a:gdLst>
                <a:gd name="rtl" fmla="*/ 134460 w 923400"/>
                <a:gd name="rtt" fmla="*/ 63180 h 469800"/>
                <a:gd name="rtr" fmla="*/ 814860 w 923400"/>
                <a:gd name="rtb" fmla="*/ 468180 h 469800"/>
              </a:gdLst>
              <a:ahLst/>
              <a:cxnLst/>
              <a:rect l="rtl" t="rtt" r="rtr" b="rtb"/>
              <a:pathLst>
                <a:path w="923400" h="469800" stroke="0">
                  <a:moveTo>
                    <a:pt x="0" y="0"/>
                  </a:moveTo>
                  <a:lnTo>
                    <a:pt x="923400" y="0"/>
                  </a:lnTo>
                  <a:lnTo>
                    <a:pt x="923400" y="469800"/>
                  </a:lnTo>
                  <a:lnTo>
                    <a:pt x="0" y="4698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80" dirty="0" err="1">
                  <a:latin typeface="华文中宋"/>
                </a:rPr>
                <a:t>定位</a:t>
              </a:r>
              <a:endParaRPr sz="2280" dirty="0">
                <a:latin typeface="华文中宋"/>
              </a:endParaRPr>
            </a:p>
          </p:txBody>
        </p:sp>
        <p:sp>
          <p:nvSpPr>
            <p:cNvPr id="147" name="SubTopic"/>
            <p:cNvSpPr/>
            <p:nvPr/>
          </p:nvSpPr>
          <p:spPr>
            <a:xfrm>
              <a:off x="1732784" y="2394385"/>
              <a:ext cx="858600" cy="437400"/>
            </a:xfrm>
            <a:custGeom>
              <a:avLst/>
              <a:gdLst>
                <a:gd name="rtl" fmla="*/ 134460 w 858600"/>
                <a:gd name="rtt" fmla="*/ 63180 h 437400"/>
                <a:gd name="rtr" fmla="*/ 750060 w 858600"/>
                <a:gd name="rtb" fmla="*/ 435780 h 437400"/>
              </a:gdLst>
              <a:ahLst/>
              <a:cxnLst/>
              <a:rect l="rtl" t="rtt" r="rtr" b="rtb"/>
              <a:pathLst>
                <a:path w="858600" h="437400" stroke="0">
                  <a:moveTo>
                    <a:pt x="0" y="0"/>
                  </a:moveTo>
                  <a:lnTo>
                    <a:pt x="858600" y="0"/>
                  </a:lnTo>
                  <a:lnTo>
                    <a:pt x="858600" y="437400"/>
                  </a:lnTo>
                  <a:lnTo>
                    <a:pt x="0" y="437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120">
                  <a:latin typeface="华文中宋"/>
                </a:rPr>
                <a:t>概念</a:t>
              </a:r>
              <a:endParaRPr sz="2120">
                <a:latin typeface="华文中宋"/>
              </a:endParaRPr>
            </a:p>
          </p:txBody>
        </p:sp>
        <p:sp>
          <p:nvSpPr>
            <p:cNvPr id="149" name="SubTopic"/>
            <p:cNvSpPr/>
            <p:nvPr/>
          </p:nvSpPr>
          <p:spPr>
            <a:xfrm>
              <a:off x="1732784" y="1580335"/>
              <a:ext cx="858600" cy="437400"/>
            </a:xfrm>
            <a:custGeom>
              <a:avLst/>
              <a:gdLst>
                <a:gd name="rtl" fmla="*/ 134460 w 858600"/>
                <a:gd name="rtt" fmla="*/ 63180 h 437400"/>
                <a:gd name="rtr" fmla="*/ 750060 w 858600"/>
                <a:gd name="rtb" fmla="*/ 435780 h 437400"/>
              </a:gdLst>
              <a:ahLst/>
              <a:cxnLst/>
              <a:rect l="rtl" t="rtt" r="rtr" b="rtb"/>
              <a:pathLst>
                <a:path w="858600" h="437400" stroke="0">
                  <a:moveTo>
                    <a:pt x="0" y="0"/>
                  </a:moveTo>
                  <a:lnTo>
                    <a:pt x="858600" y="0"/>
                  </a:lnTo>
                  <a:lnTo>
                    <a:pt x="858600" y="437400"/>
                  </a:lnTo>
                  <a:lnTo>
                    <a:pt x="0" y="437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120">
                  <a:latin typeface="华文中宋"/>
                </a:rPr>
                <a:t>背景</a:t>
              </a:r>
              <a:endParaRPr sz="2120">
                <a:latin typeface="华文中宋"/>
              </a:endParaRPr>
            </a:p>
          </p:txBody>
        </p:sp>
        <p:sp>
          <p:nvSpPr>
            <p:cNvPr id="220" name="SubTopic"/>
            <p:cNvSpPr/>
            <p:nvPr/>
          </p:nvSpPr>
          <p:spPr>
            <a:xfrm>
              <a:off x="4875584" y="3208435"/>
              <a:ext cx="3337200" cy="437400"/>
            </a:xfrm>
            <a:custGeom>
              <a:avLst/>
              <a:gdLst>
                <a:gd name="rtl" fmla="*/ 134460 w 3337200"/>
                <a:gd name="rtt" fmla="*/ 63180 h 437400"/>
                <a:gd name="rtr" fmla="*/ 3228660 w 3337200"/>
                <a:gd name="rtb" fmla="*/ 435780 h 437400"/>
              </a:gdLst>
              <a:ahLst/>
              <a:cxnLst/>
              <a:rect l="rtl" t="rtt" r="rtr" b="rtb"/>
              <a:pathLst>
                <a:path w="3337200" h="437400" stroke="0">
                  <a:moveTo>
                    <a:pt x="0" y="0"/>
                  </a:moveTo>
                  <a:lnTo>
                    <a:pt x="3337200" y="0"/>
                  </a:lnTo>
                  <a:lnTo>
                    <a:pt x="3337200" y="437400"/>
                  </a:lnTo>
                  <a:lnTo>
                    <a:pt x="0" y="437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120">
                  <a:latin typeface="华文中宋"/>
                </a:rPr>
                <a:t>品牌延伸會削弱你的定位</a:t>
              </a:r>
              <a:endParaRPr sz="2120">
                <a:latin typeface="华文中宋"/>
              </a:endParaRPr>
            </a:p>
          </p:txBody>
        </p:sp>
        <p:sp>
          <p:nvSpPr>
            <p:cNvPr id="258" name="SubTopic"/>
            <p:cNvSpPr/>
            <p:nvPr/>
          </p:nvSpPr>
          <p:spPr>
            <a:xfrm>
              <a:off x="4875584" y="2123035"/>
              <a:ext cx="3888000" cy="437400"/>
            </a:xfrm>
            <a:custGeom>
              <a:avLst/>
              <a:gdLst>
                <a:gd name="rtl" fmla="*/ 134460 w 3888000"/>
                <a:gd name="rtt" fmla="*/ 63180 h 437400"/>
                <a:gd name="rtr" fmla="*/ 3779460 w 3888000"/>
                <a:gd name="rtb" fmla="*/ 435780 h 437400"/>
              </a:gdLst>
              <a:ahLst/>
              <a:cxnLst/>
              <a:rect l="rtl" t="rtt" r="rtr" b="rtb"/>
              <a:pathLst>
                <a:path w="3888000" h="437400" stroke="0">
                  <a:moveTo>
                    <a:pt x="0" y="0"/>
                  </a:moveTo>
                  <a:lnTo>
                    <a:pt x="3888000" y="0"/>
                  </a:lnTo>
                  <a:lnTo>
                    <a:pt x="3888000" y="437400"/>
                  </a:lnTo>
                  <a:lnTo>
                    <a:pt x="0" y="437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120" dirty="0" err="1">
                  <a:solidFill>
                    <a:srgbClr val="0070C0"/>
                  </a:solidFill>
                  <a:latin typeface="华文中宋"/>
                </a:rPr>
                <a:t>成為潛在顧客心智中品類代表</a:t>
              </a:r>
              <a:endParaRPr sz="2120" dirty="0">
                <a:solidFill>
                  <a:srgbClr val="0070C0"/>
                </a:solidFill>
                <a:latin typeface="华文中宋"/>
              </a:endParaRPr>
            </a:p>
          </p:txBody>
        </p:sp>
        <p:sp>
          <p:nvSpPr>
            <p:cNvPr id="260" name="SubTopic"/>
            <p:cNvSpPr/>
            <p:nvPr/>
          </p:nvSpPr>
          <p:spPr>
            <a:xfrm>
              <a:off x="4875584" y="2665735"/>
              <a:ext cx="3888000" cy="437400"/>
            </a:xfrm>
            <a:custGeom>
              <a:avLst/>
              <a:gdLst>
                <a:gd name="rtl" fmla="*/ 134460 w 3888000"/>
                <a:gd name="rtt" fmla="*/ 63180 h 437400"/>
                <a:gd name="rtr" fmla="*/ 3779460 w 3888000"/>
                <a:gd name="rtb" fmla="*/ 435780 h 437400"/>
              </a:gdLst>
              <a:ahLst/>
              <a:cxnLst/>
              <a:rect l="rtl" t="rtt" r="rtr" b="rtb"/>
              <a:pathLst>
                <a:path w="3888000" h="437400" stroke="0">
                  <a:moveTo>
                    <a:pt x="0" y="0"/>
                  </a:moveTo>
                  <a:lnTo>
                    <a:pt x="3888000" y="0"/>
                  </a:lnTo>
                  <a:lnTo>
                    <a:pt x="3888000" y="437400"/>
                  </a:lnTo>
                  <a:lnTo>
                    <a:pt x="0" y="437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120">
                  <a:latin typeface="华文中宋"/>
                </a:rPr>
                <a:t>根據競爭對手，確立最佳位置</a:t>
              </a:r>
              <a:endParaRPr sz="2120">
                <a:latin typeface="华文中宋"/>
              </a:endParaRPr>
            </a:p>
          </p:txBody>
        </p:sp>
        <p:sp>
          <p:nvSpPr>
            <p:cNvPr id="280" name="SubTopic"/>
            <p:cNvSpPr/>
            <p:nvPr/>
          </p:nvSpPr>
          <p:spPr>
            <a:xfrm>
              <a:off x="4600184" y="3751135"/>
              <a:ext cx="4163400" cy="437400"/>
            </a:xfrm>
            <a:custGeom>
              <a:avLst/>
              <a:gdLst>
                <a:gd name="rtl" fmla="*/ 134460 w 4163400"/>
                <a:gd name="rtt" fmla="*/ 63180 h 437400"/>
                <a:gd name="rtr" fmla="*/ 4054860 w 4163400"/>
                <a:gd name="rtb" fmla="*/ 435780 h 437400"/>
              </a:gdLst>
              <a:ahLst/>
              <a:cxnLst/>
              <a:rect l="rtl" t="rtt" r="rtr" b="rtb"/>
              <a:pathLst>
                <a:path w="4163400" h="437400" stroke="0">
                  <a:moveTo>
                    <a:pt x="0" y="0"/>
                  </a:moveTo>
                  <a:lnTo>
                    <a:pt x="4163400" y="0"/>
                  </a:lnTo>
                  <a:lnTo>
                    <a:pt x="4163400" y="437400"/>
                  </a:lnTo>
                  <a:lnTo>
                    <a:pt x="0" y="437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120">
                  <a:latin typeface="华文中宋"/>
                </a:rPr>
                <a:t>定位與多元化是截然相反的概念</a:t>
              </a:r>
              <a:endParaRPr sz="2120">
                <a:latin typeface="华文中宋"/>
              </a:endParaRPr>
            </a:p>
          </p:txBody>
        </p:sp>
        <p:sp>
          <p:nvSpPr>
            <p:cNvPr id="286" name="SubTopic"/>
            <p:cNvSpPr/>
            <p:nvPr/>
          </p:nvSpPr>
          <p:spPr>
            <a:xfrm>
              <a:off x="3028784" y="1580335"/>
              <a:ext cx="4438800" cy="437400"/>
            </a:xfrm>
            <a:custGeom>
              <a:avLst/>
              <a:gdLst>
                <a:gd name="rtl" fmla="*/ 134460 w 4438800"/>
                <a:gd name="rtt" fmla="*/ 63180 h 437400"/>
                <a:gd name="rtr" fmla="*/ 4330260 w 4438800"/>
                <a:gd name="rtb" fmla="*/ 435780 h 437400"/>
              </a:gdLst>
              <a:ahLst/>
              <a:cxnLst/>
              <a:rect l="rtl" t="rtt" r="rtr" b="rtb"/>
              <a:pathLst>
                <a:path w="4438800" h="437400" stroke="0">
                  <a:moveTo>
                    <a:pt x="0" y="0"/>
                  </a:moveTo>
                  <a:lnTo>
                    <a:pt x="4438800" y="0"/>
                  </a:lnTo>
                  <a:lnTo>
                    <a:pt x="4438800" y="437400"/>
                  </a:lnTo>
                  <a:lnTo>
                    <a:pt x="0" y="437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120">
                  <a:latin typeface="华文中宋"/>
                </a:rPr>
                <a:t>資訊氾濫，客戶無法聚焦多類資訊</a:t>
              </a:r>
              <a:endParaRPr sz="2120">
                <a:latin typeface="华文中宋"/>
              </a:endParaRPr>
            </a:p>
          </p:txBody>
        </p:sp>
        <p:sp>
          <p:nvSpPr>
            <p:cNvPr id="288" name="SubTopic"/>
            <p:cNvSpPr/>
            <p:nvPr/>
          </p:nvSpPr>
          <p:spPr>
            <a:xfrm>
              <a:off x="4600184" y="4293835"/>
              <a:ext cx="3612600" cy="437400"/>
            </a:xfrm>
            <a:custGeom>
              <a:avLst/>
              <a:gdLst>
                <a:gd name="rtl" fmla="*/ 134460 w 3612600"/>
                <a:gd name="rtt" fmla="*/ 63180 h 437400"/>
                <a:gd name="rtr" fmla="*/ 3504060 w 3612600"/>
                <a:gd name="rtb" fmla="*/ 435780 h 437400"/>
              </a:gdLst>
              <a:ahLst/>
              <a:cxnLst/>
              <a:rect l="rtl" t="rtt" r="rtr" b="rtb"/>
              <a:pathLst>
                <a:path w="3612600" h="437400" stroke="0">
                  <a:moveTo>
                    <a:pt x="0" y="0"/>
                  </a:moveTo>
                  <a:lnTo>
                    <a:pt x="3612600" y="0"/>
                  </a:lnTo>
                  <a:lnTo>
                    <a:pt x="3612600" y="437400"/>
                  </a:lnTo>
                  <a:lnTo>
                    <a:pt x="0" y="437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120">
                  <a:latin typeface="华文中宋"/>
                </a:rPr>
                <a:t>顯而易見的往往不易被發覺</a:t>
              </a:r>
              <a:endParaRPr sz="2120">
                <a:latin typeface="华文中宋"/>
              </a:endParaRPr>
            </a:p>
          </p:txBody>
        </p:sp>
        <p:sp>
          <p:nvSpPr>
            <p:cNvPr id="353" name="SubTopic"/>
            <p:cNvSpPr/>
            <p:nvPr/>
          </p:nvSpPr>
          <p:spPr>
            <a:xfrm>
              <a:off x="3028784" y="2665735"/>
              <a:ext cx="1409400" cy="437400"/>
            </a:xfrm>
            <a:custGeom>
              <a:avLst/>
              <a:gdLst>
                <a:gd name="rtl" fmla="*/ 134460 w 1409400"/>
                <a:gd name="rtt" fmla="*/ 63180 h 437400"/>
                <a:gd name="rtr" fmla="*/ 1300860 w 1409400"/>
                <a:gd name="rtb" fmla="*/ 435780 h 437400"/>
              </a:gdLst>
              <a:ahLst/>
              <a:cxnLst/>
              <a:rect l="rtl" t="rtt" r="rtr" b="rtb"/>
              <a:pathLst>
                <a:path w="1409400" h="437400" stroke="0">
                  <a:moveTo>
                    <a:pt x="0" y="0"/>
                  </a:moveTo>
                  <a:lnTo>
                    <a:pt x="1409400" y="0"/>
                  </a:lnTo>
                  <a:lnTo>
                    <a:pt x="1409400" y="437400"/>
                  </a:lnTo>
                  <a:lnTo>
                    <a:pt x="0" y="437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120">
                  <a:latin typeface="华文中宋"/>
                </a:rPr>
                <a:t>選擇位置</a:t>
              </a:r>
              <a:endParaRPr sz="2120">
                <a:latin typeface="华文中宋"/>
              </a:endParaRPr>
            </a:p>
          </p:txBody>
        </p:sp>
        <p:sp>
          <p:nvSpPr>
            <p:cNvPr id="357" name="SubTopic"/>
            <p:cNvSpPr/>
            <p:nvPr/>
          </p:nvSpPr>
          <p:spPr>
            <a:xfrm>
              <a:off x="3028784" y="2123035"/>
              <a:ext cx="1409400" cy="437400"/>
            </a:xfrm>
            <a:custGeom>
              <a:avLst/>
              <a:gdLst>
                <a:gd name="rtl" fmla="*/ 134460 w 1409400"/>
                <a:gd name="rtt" fmla="*/ 63180 h 437400"/>
                <a:gd name="rtr" fmla="*/ 1300860 w 1409400"/>
                <a:gd name="rtb" fmla="*/ 435780 h 437400"/>
              </a:gdLst>
              <a:ahLst/>
              <a:cxnLst/>
              <a:rect l="rtl" t="rtt" r="rtr" b="rtb"/>
              <a:pathLst>
                <a:path w="1409400" h="437400" stroke="0">
                  <a:moveTo>
                    <a:pt x="0" y="0"/>
                  </a:moveTo>
                  <a:lnTo>
                    <a:pt x="1409400" y="0"/>
                  </a:lnTo>
                  <a:lnTo>
                    <a:pt x="1409400" y="437400"/>
                  </a:lnTo>
                  <a:lnTo>
                    <a:pt x="0" y="437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120">
                  <a:latin typeface="华文中宋"/>
                </a:rPr>
                <a:t>品類代表</a:t>
              </a:r>
              <a:endParaRPr sz="2120">
                <a:latin typeface="华文中宋"/>
              </a:endParaRPr>
            </a:p>
          </p:txBody>
        </p:sp>
        <p:sp>
          <p:nvSpPr>
            <p:cNvPr id="359" name="SubTopic"/>
            <p:cNvSpPr/>
            <p:nvPr/>
          </p:nvSpPr>
          <p:spPr>
            <a:xfrm>
              <a:off x="1732784" y="3886810"/>
              <a:ext cx="858600" cy="437400"/>
            </a:xfrm>
            <a:custGeom>
              <a:avLst/>
              <a:gdLst>
                <a:gd name="rtl" fmla="*/ 134460 w 858600"/>
                <a:gd name="rtt" fmla="*/ 63180 h 437400"/>
                <a:gd name="rtr" fmla="*/ 750060 w 858600"/>
                <a:gd name="rtb" fmla="*/ 435780 h 437400"/>
              </a:gdLst>
              <a:ahLst/>
              <a:cxnLst/>
              <a:rect l="rtl" t="rtt" r="rtr" b="rtb"/>
              <a:pathLst>
                <a:path w="858600" h="437400" stroke="0">
                  <a:moveTo>
                    <a:pt x="0" y="0"/>
                  </a:moveTo>
                  <a:lnTo>
                    <a:pt x="858600" y="0"/>
                  </a:lnTo>
                  <a:lnTo>
                    <a:pt x="858600" y="437400"/>
                  </a:lnTo>
                  <a:lnTo>
                    <a:pt x="0" y="437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120">
                  <a:latin typeface="华文中宋"/>
                </a:rPr>
                <a:t>誤區</a:t>
              </a:r>
              <a:endParaRPr sz="2120">
                <a:latin typeface="华文中宋"/>
              </a:endParaRPr>
            </a:p>
          </p:txBody>
        </p:sp>
        <p:sp>
          <p:nvSpPr>
            <p:cNvPr id="361" name="SubTopic"/>
            <p:cNvSpPr/>
            <p:nvPr/>
          </p:nvSpPr>
          <p:spPr>
            <a:xfrm>
              <a:off x="3028784" y="3208435"/>
              <a:ext cx="1409400" cy="437400"/>
            </a:xfrm>
            <a:custGeom>
              <a:avLst/>
              <a:gdLst>
                <a:gd name="rtl" fmla="*/ 134460 w 1409400"/>
                <a:gd name="rtt" fmla="*/ 63180 h 437400"/>
                <a:gd name="rtr" fmla="*/ 1300860 w 1409400"/>
                <a:gd name="rtb" fmla="*/ 435780 h 437400"/>
              </a:gdLst>
              <a:ahLst/>
              <a:cxnLst/>
              <a:rect l="rtl" t="rtt" r="rtr" b="rtb"/>
              <a:pathLst>
                <a:path w="1409400" h="437400" stroke="0">
                  <a:moveTo>
                    <a:pt x="0" y="0"/>
                  </a:moveTo>
                  <a:lnTo>
                    <a:pt x="1409400" y="0"/>
                  </a:lnTo>
                  <a:lnTo>
                    <a:pt x="1409400" y="437400"/>
                  </a:lnTo>
                  <a:lnTo>
                    <a:pt x="0" y="437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120">
                  <a:latin typeface="华文中宋"/>
                </a:rPr>
                <a:t>品牌延伸</a:t>
              </a:r>
              <a:endParaRPr sz="2120">
                <a:latin typeface="华文中宋"/>
              </a:endParaRPr>
            </a:p>
          </p:txBody>
        </p:sp>
        <p:sp>
          <p:nvSpPr>
            <p:cNvPr id="363" name="SubTopic"/>
            <p:cNvSpPr/>
            <p:nvPr/>
          </p:nvSpPr>
          <p:spPr>
            <a:xfrm>
              <a:off x="3028784" y="3751135"/>
              <a:ext cx="1134000" cy="437400"/>
            </a:xfrm>
            <a:custGeom>
              <a:avLst/>
              <a:gdLst>
                <a:gd name="rtl" fmla="*/ 134460 w 1134000"/>
                <a:gd name="rtt" fmla="*/ 63180 h 437400"/>
                <a:gd name="rtr" fmla="*/ 1025460 w 1134000"/>
                <a:gd name="rtb" fmla="*/ 435780 h 437400"/>
              </a:gdLst>
              <a:ahLst/>
              <a:cxnLst/>
              <a:rect l="rtl" t="rtt" r="rtr" b="rtb"/>
              <a:pathLst>
                <a:path w="1134000" h="437400" stroke="0">
                  <a:moveTo>
                    <a:pt x="0" y="0"/>
                  </a:moveTo>
                  <a:lnTo>
                    <a:pt x="1134000" y="0"/>
                  </a:lnTo>
                  <a:lnTo>
                    <a:pt x="1134000" y="437400"/>
                  </a:lnTo>
                  <a:lnTo>
                    <a:pt x="0" y="437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120">
                  <a:latin typeface="华文中宋"/>
                </a:rPr>
                <a:t>多元化</a:t>
              </a:r>
              <a:endParaRPr sz="2120">
                <a:latin typeface="华文中宋"/>
              </a:endParaRPr>
            </a:p>
          </p:txBody>
        </p:sp>
        <p:sp>
          <p:nvSpPr>
            <p:cNvPr id="365" name="SubTopic"/>
            <p:cNvSpPr/>
            <p:nvPr/>
          </p:nvSpPr>
          <p:spPr>
            <a:xfrm>
              <a:off x="3028784" y="4565185"/>
              <a:ext cx="1134000" cy="437400"/>
            </a:xfrm>
            <a:custGeom>
              <a:avLst/>
              <a:gdLst>
                <a:gd name="rtl" fmla="*/ 134460 w 1134000"/>
                <a:gd name="rtt" fmla="*/ 63180 h 437400"/>
                <a:gd name="rtr" fmla="*/ 1025460 w 1134000"/>
                <a:gd name="rtb" fmla="*/ 435780 h 437400"/>
              </a:gdLst>
              <a:ahLst/>
              <a:cxnLst/>
              <a:rect l="rtl" t="rtt" r="rtr" b="rtb"/>
              <a:pathLst>
                <a:path w="1134000" h="437400" stroke="0">
                  <a:moveTo>
                    <a:pt x="0" y="0"/>
                  </a:moveTo>
                  <a:lnTo>
                    <a:pt x="1134000" y="0"/>
                  </a:lnTo>
                  <a:lnTo>
                    <a:pt x="1134000" y="437400"/>
                  </a:lnTo>
                  <a:lnTo>
                    <a:pt x="0" y="437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120">
                  <a:latin typeface="华文中宋"/>
                </a:rPr>
                <a:t>複雜化</a:t>
              </a:r>
              <a:endParaRPr sz="2120">
                <a:latin typeface="华文中宋"/>
              </a:endParaRPr>
            </a:p>
          </p:txBody>
        </p:sp>
        <p:sp>
          <p:nvSpPr>
            <p:cNvPr id="367" name="SubTopic"/>
            <p:cNvSpPr/>
            <p:nvPr/>
          </p:nvSpPr>
          <p:spPr>
            <a:xfrm>
              <a:off x="4600184" y="4836535"/>
              <a:ext cx="3888000" cy="437400"/>
            </a:xfrm>
            <a:custGeom>
              <a:avLst/>
              <a:gdLst>
                <a:gd name="rtl" fmla="*/ 134460 w 3888000"/>
                <a:gd name="rtt" fmla="*/ 63180 h 437400"/>
                <a:gd name="rtr" fmla="*/ 3779460 w 3888000"/>
                <a:gd name="rtb" fmla="*/ 435780 h 437400"/>
              </a:gdLst>
              <a:ahLst/>
              <a:cxnLst/>
              <a:rect l="rtl" t="rtt" r="rtr" b="rtb"/>
              <a:pathLst>
                <a:path w="3888000" h="437400" stroke="0">
                  <a:moveTo>
                    <a:pt x="0" y="0"/>
                  </a:moveTo>
                  <a:lnTo>
                    <a:pt x="3888000" y="0"/>
                  </a:lnTo>
                  <a:lnTo>
                    <a:pt x="3888000" y="437400"/>
                  </a:lnTo>
                  <a:lnTo>
                    <a:pt x="0" y="437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120">
                  <a:latin typeface="华文中宋"/>
                </a:rPr>
                <a:t>最好的方法就是極度簡化資訊</a:t>
              </a:r>
              <a:endParaRPr sz="2120">
                <a:latin typeface="华文中宋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0">
        <p:blinds dir="vert"/>
      </p:transition>
    </mc:Choice>
    <mc:Fallback>
      <p:transition spd="slow" advTm="10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页面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roup340"/>
          <p:cNvGrpSpPr/>
          <p:nvPr/>
        </p:nvGrpSpPr>
        <p:grpSpPr>
          <a:xfrm>
            <a:off x="356559" y="1911905"/>
            <a:ext cx="8408400" cy="3026100"/>
            <a:chOff x="356559" y="1911905"/>
            <a:chExt cx="8408400" cy="3026100"/>
          </a:xfrm>
        </p:grpSpPr>
        <p:sp>
          <p:nvSpPr>
            <p:cNvPr id="219" name="MMConnector"/>
            <p:cNvSpPr/>
            <p:nvPr/>
          </p:nvSpPr>
          <p:spPr>
            <a:xfrm>
              <a:off x="3274859" y="2780080"/>
              <a:ext cx="415800" cy="257950"/>
            </a:xfrm>
            <a:custGeom>
              <a:avLst/>
              <a:gdLst/>
              <a:ahLst/>
              <a:cxnLst/>
              <a:rect l="0" t="0" r="0" b="0"/>
              <a:pathLst>
                <a:path w="415800" h="257950" fill="none">
                  <a:moveTo>
                    <a:pt x="-207900" y="128975"/>
                  </a:moveTo>
                  <a:lnTo>
                    <a:pt x="0" y="128975"/>
                  </a:lnTo>
                  <a:lnTo>
                    <a:pt x="0" y="-36575"/>
                  </a:lnTo>
                  <a:cubicBezTo>
                    <a:pt x="0" y="-87580"/>
                    <a:pt x="41395" y="-128975"/>
                    <a:pt x="92400" y="-128975"/>
                  </a:cubicBezTo>
                  <a:lnTo>
                    <a:pt x="207900" y="-128975"/>
                  </a:lnTo>
                </a:path>
              </a:pathLst>
            </a:custGeom>
            <a:noFill/>
            <a:ln w="15400" cap="rnd">
              <a:solidFill>
                <a:srgbClr val="0084C2"/>
              </a:solidFill>
              <a:round/>
            </a:ln>
          </p:spPr>
        </p:sp>
        <p:sp>
          <p:nvSpPr>
            <p:cNvPr id="275" name="MMConnector"/>
            <p:cNvSpPr/>
            <p:nvPr/>
          </p:nvSpPr>
          <p:spPr>
            <a:xfrm>
              <a:off x="3798459" y="4198805"/>
              <a:ext cx="207900" cy="15400"/>
            </a:xfrm>
            <a:custGeom>
              <a:avLst/>
              <a:gdLst/>
              <a:ahLst/>
              <a:cxnLst/>
              <a:rect l="0" t="0" r="0" b="0"/>
              <a:pathLst>
                <a:path w="207900" h="15400" fill="none">
                  <a:moveTo>
                    <a:pt x="0" y="0"/>
                  </a:moveTo>
                  <a:cubicBezTo>
                    <a:pt x="0" y="0"/>
                    <a:pt x="41395" y="0"/>
                    <a:pt x="92400" y="0"/>
                  </a:cubicBezTo>
                  <a:lnTo>
                    <a:pt x="207900" y="0"/>
                  </a:lnTo>
                </a:path>
              </a:pathLst>
            </a:custGeom>
            <a:noFill/>
            <a:ln w="15400" cap="rnd">
              <a:solidFill>
                <a:srgbClr val="0084C2"/>
              </a:solidFill>
              <a:round/>
            </a:ln>
          </p:spPr>
        </p:sp>
        <p:sp>
          <p:nvSpPr>
            <p:cNvPr id="277" name="MMConnector"/>
            <p:cNvSpPr/>
            <p:nvPr/>
          </p:nvSpPr>
          <p:spPr>
            <a:xfrm>
              <a:off x="3798459" y="4456755"/>
              <a:ext cx="207900" cy="515900"/>
            </a:xfrm>
            <a:custGeom>
              <a:avLst/>
              <a:gdLst/>
              <a:ahLst/>
              <a:cxnLst/>
              <a:rect l="0" t="0" r="0" b="0"/>
              <a:pathLst>
                <a:path w="207900" h="515900" fill="none">
                  <a:moveTo>
                    <a:pt x="0" y="-257950"/>
                  </a:moveTo>
                  <a:lnTo>
                    <a:pt x="0" y="165550"/>
                  </a:lnTo>
                  <a:cubicBezTo>
                    <a:pt x="0" y="216555"/>
                    <a:pt x="41395" y="257950"/>
                    <a:pt x="92400" y="257950"/>
                  </a:cubicBezTo>
                  <a:lnTo>
                    <a:pt x="207900" y="257950"/>
                  </a:lnTo>
                </a:path>
              </a:pathLst>
            </a:custGeom>
            <a:noFill/>
            <a:ln w="15400" cap="rnd">
              <a:solidFill>
                <a:srgbClr val="0084C2"/>
              </a:solidFill>
              <a:round/>
            </a:ln>
          </p:spPr>
        </p:sp>
        <p:sp>
          <p:nvSpPr>
            <p:cNvPr id="279" name="MMConnector"/>
            <p:cNvSpPr/>
            <p:nvPr/>
          </p:nvSpPr>
          <p:spPr>
            <a:xfrm>
              <a:off x="3798459" y="3940855"/>
              <a:ext cx="415800" cy="515900"/>
            </a:xfrm>
            <a:custGeom>
              <a:avLst/>
              <a:gdLst/>
              <a:ahLst/>
              <a:cxnLst/>
              <a:rect l="0" t="0" r="0" b="0"/>
              <a:pathLst>
                <a:path w="415800" h="515900" fill="none">
                  <a:moveTo>
                    <a:pt x="-207900" y="257950"/>
                  </a:moveTo>
                  <a:lnTo>
                    <a:pt x="0" y="257950"/>
                  </a:lnTo>
                  <a:lnTo>
                    <a:pt x="0" y="-165550"/>
                  </a:lnTo>
                  <a:cubicBezTo>
                    <a:pt x="0" y="-216555"/>
                    <a:pt x="41395" y="-257950"/>
                    <a:pt x="92400" y="-257950"/>
                  </a:cubicBezTo>
                  <a:lnTo>
                    <a:pt x="207900" y="-257950"/>
                  </a:lnTo>
                </a:path>
              </a:pathLst>
            </a:custGeom>
            <a:noFill/>
            <a:ln w="15400" cap="rnd">
              <a:solidFill>
                <a:srgbClr val="0084C2"/>
              </a:solidFill>
              <a:round/>
            </a:ln>
          </p:spPr>
        </p:sp>
        <p:sp>
          <p:nvSpPr>
            <p:cNvPr id="323" name="MMConnector"/>
            <p:cNvSpPr/>
            <p:nvPr/>
          </p:nvSpPr>
          <p:spPr>
            <a:xfrm>
              <a:off x="2042859" y="2651105"/>
              <a:ext cx="415800" cy="1031800"/>
            </a:xfrm>
            <a:custGeom>
              <a:avLst/>
              <a:gdLst/>
              <a:ahLst/>
              <a:cxnLst/>
              <a:rect l="0" t="0" r="0" b="0"/>
              <a:pathLst>
                <a:path w="415800" h="1031800" fill="none">
                  <a:moveTo>
                    <a:pt x="-207900" y="515900"/>
                  </a:moveTo>
                  <a:lnTo>
                    <a:pt x="0" y="515900"/>
                  </a:lnTo>
                  <a:lnTo>
                    <a:pt x="0" y="-423500"/>
                  </a:lnTo>
                  <a:cubicBezTo>
                    <a:pt x="0" y="-474505"/>
                    <a:pt x="41395" y="-515900"/>
                    <a:pt x="92400" y="-515900"/>
                  </a:cubicBezTo>
                  <a:lnTo>
                    <a:pt x="207900" y="-515900"/>
                  </a:lnTo>
                </a:path>
              </a:pathLst>
            </a:custGeom>
            <a:noFill/>
            <a:ln w="15400" cap="rnd">
              <a:solidFill>
                <a:srgbClr val="0084C2"/>
              </a:solidFill>
              <a:round/>
            </a:ln>
          </p:spPr>
        </p:sp>
        <p:sp>
          <p:nvSpPr>
            <p:cNvPr id="325" name="MMConnector"/>
            <p:cNvSpPr/>
            <p:nvPr/>
          </p:nvSpPr>
          <p:spPr>
            <a:xfrm>
              <a:off x="2042859" y="3682905"/>
              <a:ext cx="207900" cy="1031800"/>
            </a:xfrm>
            <a:custGeom>
              <a:avLst/>
              <a:gdLst/>
              <a:ahLst/>
              <a:cxnLst/>
              <a:rect l="0" t="0" r="0" b="0"/>
              <a:pathLst>
                <a:path w="207900" h="1031800" fill="none">
                  <a:moveTo>
                    <a:pt x="0" y="-515900"/>
                  </a:moveTo>
                  <a:lnTo>
                    <a:pt x="0" y="423500"/>
                  </a:lnTo>
                  <a:cubicBezTo>
                    <a:pt x="0" y="474505"/>
                    <a:pt x="41395" y="515900"/>
                    <a:pt x="92400" y="515900"/>
                  </a:cubicBezTo>
                  <a:lnTo>
                    <a:pt x="207900" y="515900"/>
                  </a:lnTo>
                </a:path>
              </a:pathLst>
            </a:custGeom>
            <a:noFill/>
            <a:ln w="15400" cap="rnd">
              <a:solidFill>
                <a:srgbClr val="0084C2"/>
              </a:solidFill>
              <a:round/>
            </a:ln>
          </p:spPr>
        </p:sp>
        <p:sp>
          <p:nvSpPr>
            <p:cNvPr id="329" name="MMConnector"/>
            <p:cNvSpPr/>
            <p:nvPr/>
          </p:nvSpPr>
          <p:spPr>
            <a:xfrm>
              <a:off x="3274859" y="2135205"/>
              <a:ext cx="415800" cy="15400"/>
            </a:xfrm>
            <a:custGeom>
              <a:avLst/>
              <a:gdLst/>
              <a:ahLst/>
              <a:cxnLst/>
              <a:rect l="0" t="0" r="0" b="0"/>
              <a:pathLst>
                <a:path w="415800" h="15400" fill="none">
                  <a:moveTo>
                    <a:pt x="-207900" y="0"/>
                  </a:moveTo>
                  <a:lnTo>
                    <a:pt x="0" y="0"/>
                  </a:lnTo>
                  <a:cubicBezTo>
                    <a:pt x="0" y="0"/>
                    <a:pt x="41395" y="0"/>
                    <a:pt x="92400" y="0"/>
                  </a:cubicBezTo>
                  <a:lnTo>
                    <a:pt x="207900" y="0"/>
                  </a:lnTo>
                </a:path>
              </a:pathLst>
            </a:custGeom>
            <a:noFill/>
            <a:ln w="15400" cap="rnd">
              <a:solidFill>
                <a:srgbClr val="0084C2"/>
              </a:solidFill>
              <a:round/>
            </a:ln>
          </p:spPr>
        </p:sp>
        <p:sp>
          <p:nvSpPr>
            <p:cNvPr id="335" name="MMConnector"/>
            <p:cNvSpPr/>
            <p:nvPr/>
          </p:nvSpPr>
          <p:spPr>
            <a:xfrm>
              <a:off x="2042859" y="3038030"/>
              <a:ext cx="207900" cy="257950"/>
            </a:xfrm>
            <a:custGeom>
              <a:avLst/>
              <a:gdLst/>
              <a:ahLst/>
              <a:cxnLst/>
              <a:rect l="0" t="0" r="0" b="0"/>
              <a:pathLst>
                <a:path w="207900" h="257950" fill="none">
                  <a:moveTo>
                    <a:pt x="0" y="128975"/>
                  </a:moveTo>
                  <a:lnTo>
                    <a:pt x="0" y="-36575"/>
                  </a:lnTo>
                  <a:cubicBezTo>
                    <a:pt x="0" y="-87580"/>
                    <a:pt x="41395" y="-128975"/>
                    <a:pt x="92400" y="-128975"/>
                  </a:cubicBezTo>
                  <a:lnTo>
                    <a:pt x="207900" y="-128975"/>
                  </a:lnTo>
                </a:path>
              </a:pathLst>
            </a:custGeom>
            <a:noFill/>
            <a:ln w="15400" cap="rnd">
              <a:solidFill>
                <a:srgbClr val="0084C2"/>
              </a:solidFill>
              <a:round/>
            </a:ln>
          </p:spPr>
        </p:sp>
        <p:sp>
          <p:nvSpPr>
            <p:cNvPr id="337" name="MMConnector"/>
            <p:cNvSpPr/>
            <p:nvPr/>
          </p:nvSpPr>
          <p:spPr>
            <a:xfrm>
              <a:off x="3274859" y="3038030"/>
              <a:ext cx="207900" cy="257950"/>
            </a:xfrm>
            <a:custGeom>
              <a:avLst/>
              <a:gdLst/>
              <a:ahLst/>
              <a:cxnLst/>
              <a:rect l="0" t="0" r="0" b="0"/>
              <a:pathLst>
                <a:path w="207900" h="257950" fill="none">
                  <a:moveTo>
                    <a:pt x="0" y="-128975"/>
                  </a:moveTo>
                  <a:lnTo>
                    <a:pt x="0" y="36575"/>
                  </a:lnTo>
                  <a:cubicBezTo>
                    <a:pt x="0" y="87580"/>
                    <a:pt x="41395" y="128975"/>
                    <a:pt x="92400" y="128975"/>
                  </a:cubicBezTo>
                  <a:lnTo>
                    <a:pt x="207900" y="128975"/>
                  </a:lnTo>
                </a:path>
              </a:pathLst>
            </a:custGeom>
            <a:noFill/>
            <a:ln w="15400" cap="rnd">
              <a:solidFill>
                <a:srgbClr val="0084C2"/>
              </a:solidFill>
              <a:round/>
            </a:ln>
          </p:spPr>
        </p:sp>
        <p:sp>
          <p:nvSpPr>
            <p:cNvPr id="218" name="SubTopic"/>
            <p:cNvSpPr/>
            <p:nvPr/>
          </p:nvSpPr>
          <p:spPr>
            <a:xfrm>
              <a:off x="3482759" y="2443205"/>
              <a:ext cx="2910600" cy="415800"/>
            </a:xfrm>
            <a:custGeom>
              <a:avLst/>
              <a:gdLst>
                <a:gd name="rtl" fmla="*/ 127820 w 2910600"/>
                <a:gd name="rtt" fmla="*/ 60060 h 415800"/>
                <a:gd name="rtr" fmla="*/ 2807420 w 2910600"/>
                <a:gd name="rtb" fmla="*/ 414260 h 415800"/>
              </a:gdLst>
              <a:ahLst/>
              <a:cxnLst/>
              <a:rect l="rtl" t="rtt" r="rtr" b="rtb"/>
              <a:pathLst>
                <a:path w="2910600" h="415800" stroke="0">
                  <a:moveTo>
                    <a:pt x="0" y="0"/>
                  </a:moveTo>
                  <a:lnTo>
                    <a:pt x="2910600" y="0"/>
                  </a:lnTo>
                  <a:lnTo>
                    <a:pt x="2910600" y="415800"/>
                  </a:lnTo>
                  <a:lnTo>
                    <a:pt x="0" y="4158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4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15">
                  <a:solidFill>
                    <a:srgbClr val="000000"/>
                  </a:solidFill>
                  <a:latin typeface="华文中宋"/>
                </a:rPr>
                <a:t>在心智中擁有一個定位</a:t>
              </a:r>
              <a:endParaRPr sz="2015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274" name="SubTopic"/>
            <p:cNvSpPr/>
            <p:nvPr/>
          </p:nvSpPr>
          <p:spPr>
            <a:xfrm>
              <a:off x="4006359" y="3990905"/>
              <a:ext cx="4219600" cy="415800"/>
            </a:xfrm>
            <a:custGeom>
              <a:avLst/>
              <a:gdLst>
                <a:gd name="rtl" fmla="*/ 127820 w 4219600"/>
                <a:gd name="rtt" fmla="*/ 60060 h 415800"/>
                <a:gd name="rtr" fmla="*/ 4116420 w 4219600"/>
                <a:gd name="rtb" fmla="*/ 414260 h 415800"/>
              </a:gdLst>
              <a:ahLst/>
              <a:cxnLst/>
              <a:rect l="rtl" t="rtt" r="rtr" b="rtb"/>
              <a:pathLst>
                <a:path w="4219600" h="415800" stroke="0">
                  <a:moveTo>
                    <a:pt x="0" y="0"/>
                  </a:moveTo>
                  <a:lnTo>
                    <a:pt x="4219600" y="0"/>
                  </a:lnTo>
                  <a:lnTo>
                    <a:pt x="4219600" y="415800"/>
                  </a:lnTo>
                  <a:lnTo>
                    <a:pt x="0" y="4158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4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15" dirty="0" err="1">
                  <a:solidFill>
                    <a:srgbClr val="0070C0"/>
                  </a:solidFill>
                  <a:latin typeface="华文中宋"/>
                </a:rPr>
                <a:t>大腦只接受與心智現狀相符的資訊</a:t>
              </a:r>
              <a:endParaRPr sz="2015" dirty="0">
                <a:solidFill>
                  <a:srgbClr val="0070C0"/>
                </a:solidFill>
                <a:latin typeface="华文中宋"/>
              </a:endParaRPr>
            </a:p>
          </p:txBody>
        </p:sp>
        <p:sp>
          <p:nvSpPr>
            <p:cNvPr id="276" name="SubTopic"/>
            <p:cNvSpPr/>
            <p:nvPr/>
          </p:nvSpPr>
          <p:spPr>
            <a:xfrm>
              <a:off x="4006359" y="4506805"/>
              <a:ext cx="4743200" cy="415800"/>
            </a:xfrm>
            <a:custGeom>
              <a:avLst/>
              <a:gdLst>
                <a:gd name="rtl" fmla="*/ 127820 w 4743200"/>
                <a:gd name="rtt" fmla="*/ 60060 h 415800"/>
                <a:gd name="rtr" fmla="*/ 4640020 w 4743200"/>
                <a:gd name="rtb" fmla="*/ 414260 h 415800"/>
              </a:gdLst>
              <a:ahLst/>
              <a:cxnLst/>
              <a:rect l="rtl" t="rtt" r="rtr" b="rtb"/>
              <a:pathLst>
                <a:path w="4743200" h="415800" stroke="0">
                  <a:moveTo>
                    <a:pt x="0" y="0"/>
                  </a:moveTo>
                  <a:lnTo>
                    <a:pt x="4743200" y="0"/>
                  </a:lnTo>
                  <a:lnTo>
                    <a:pt x="4743200" y="415800"/>
                  </a:lnTo>
                  <a:lnTo>
                    <a:pt x="0" y="4158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4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15">
                  <a:solidFill>
                    <a:srgbClr val="000000"/>
                  </a:solidFill>
                  <a:latin typeface="华文中宋"/>
                </a:rPr>
                <a:t>為應對資訊暴增，人們對品牌分類排序</a:t>
              </a:r>
              <a:endParaRPr sz="2015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278" name="SubTopic"/>
            <p:cNvSpPr/>
            <p:nvPr/>
          </p:nvSpPr>
          <p:spPr>
            <a:xfrm>
              <a:off x="4006359" y="3475005"/>
              <a:ext cx="3957800" cy="415800"/>
            </a:xfrm>
            <a:custGeom>
              <a:avLst/>
              <a:gdLst>
                <a:gd name="rtl" fmla="*/ 127820 w 3957800"/>
                <a:gd name="rtt" fmla="*/ 60060 h 415800"/>
                <a:gd name="rtr" fmla="*/ 3854620 w 3957800"/>
                <a:gd name="rtb" fmla="*/ 414260 h 415800"/>
              </a:gdLst>
              <a:ahLst/>
              <a:cxnLst/>
              <a:rect l="rtl" t="rtt" r="rtr" b="rtb"/>
              <a:pathLst>
                <a:path w="3957800" h="415800" stroke="0">
                  <a:moveTo>
                    <a:pt x="0" y="0"/>
                  </a:moveTo>
                  <a:lnTo>
                    <a:pt x="3957800" y="0"/>
                  </a:lnTo>
                  <a:lnTo>
                    <a:pt x="3957800" y="415800"/>
                  </a:lnTo>
                  <a:lnTo>
                    <a:pt x="0" y="4158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4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15">
                  <a:solidFill>
                    <a:srgbClr val="000000"/>
                  </a:solidFill>
                  <a:latin typeface="华文中宋"/>
                </a:rPr>
                <a:t>心智靠耳朵運轉，而不是靠眼睛</a:t>
              </a:r>
              <a:endParaRPr sz="2015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20" name="SubTopic"/>
            <p:cNvSpPr/>
            <p:nvPr/>
          </p:nvSpPr>
          <p:spPr>
            <a:xfrm>
              <a:off x="371959" y="2943705"/>
              <a:ext cx="1463000" cy="446600"/>
            </a:xfrm>
            <a:custGeom>
              <a:avLst/>
              <a:gdLst>
                <a:gd name="rtl" fmla="*/ 127820 w 1463000"/>
                <a:gd name="rtt" fmla="*/ 60060 h 446600"/>
                <a:gd name="rtr" fmla="*/ 1359820 w 1463000"/>
                <a:gd name="rtb" fmla="*/ 445060 h 446600"/>
              </a:gdLst>
              <a:ahLst/>
              <a:cxnLst/>
              <a:rect l="rtl" t="rtt" r="rtr" b="rtb"/>
              <a:pathLst>
                <a:path w="1463000" h="446600" stroke="0">
                  <a:moveTo>
                    <a:pt x="0" y="0"/>
                  </a:moveTo>
                  <a:lnTo>
                    <a:pt x="1463000" y="0"/>
                  </a:lnTo>
                  <a:lnTo>
                    <a:pt x="1463000" y="446600"/>
                  </a:lnTo>
                  <a:lnTo>
                    <a:pt x="0" y="446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4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170">
                  <a:solidFill>
                    <a:srgbClr val="000000"/>
                  </a:solidFill>
                  <a:latin typeface="华文中宋"/>
                </a:rPr>
                <a:t>心智定位</a:t>
              </a:r>
              <a:endParaRPr sz="217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22" name="SubTopic"/>
            <p:cNvSpPr/>
            <p:nvPr/>
          </p:nvSpPr>
          <p:spPr>
            <a:xfrm>
              <a:off x="2250759" y="1927305"/>
              <a:ext cx="816200" cy="415800"/>
            </a:xfrm>
            <a:custGeom>
              <a:avLst/>
              <a:gdLst>
                <a:gd name="rtl" fmla="*/ 127820 w 816200"/>
                <a:gd name="rtt" fmla="*/ 60060 h 415800"/>
                <a:gd name="rtr" fmla="*/ 713020 w 816200"/>
                <a:gd name="rtb" fmla="*/ 414260 h 415800"/>
              </a:gdLst>
              <a:ahLst/>
              <a:cxnLst/>
              <a:rect l="rtl" t="rtt" r="rtr" b="rtb"/>
              <a:pathLst>
                <a:path w="816200" h="415800" stroke="0">
                  <a:moveTo>
                    <a:pt x="0" y="0"/>
                  </a:moveTo>
                  <a:lnTo>
                    <a:pt x="816200" y="0"/>
                  </a:lnTo>
                  <a:lnTo>
                    <a:pt x="816200" y="415800"/>
                  </a:lnTo>
                  <a:lnTo>
                    <a:pt x="0" y="4158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4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15">
                  <a:solidFill>
                    <a:srgbClr val="000000"/>
                  </a:solidFill>
                  <a:latin typeface="华文中宋"/>
                </a:rPr>
                <a:t>概念</a:t>
              </a:r>
              <a:endParaRPr sz="2015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24" name="SubTopic"/>
            <p:cNvSpPr/>
            <p:nvPr/>
          </p:nvSpPr>
          <p:spPr>
            <a:xfrm>
              <a:off x="2250759" y="3990905"/>
              <a:ext cx="1339800" cy="415800"/>
            </a:xfrm>
            <a:custGeom>
              <a:avLst/>
              <a:gdLst>
                <a:gd name="rtl" fmla="*/ 127820 w 1339800"/>
                <a:gd name="rtt" fmla="*/ 60060 h 415800"/>
                <a:gd name="rtr" fmla="*/ 1236620 w 1339800"/>
                <a:gd name="rtb" fmla="*/ 414260 h 415800"/>
              </a:gdLst>
              <a:ahLst/>
              <a:cxnLst/>
              <a:rect l="rtl" t="rtt" r="rtr" b="rtb"/>
              <a:pathLst>
                <a:path w="1339800" h="415800" stroke="0">
                  <a:moveTo>
                    <a:pt x="0" y="0"/>
                  </a:moveTo>
                  <a:lnTo>
                    <a:pt x="1339800" y="0"/>
                  </a:lnTo>
                  <a:lnTo>
                    <a:pt x="1339800" y="415800"/>
                  </a:lnTo>
                  <a:lnTo>
                    <a:pt x="0" y="4158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4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15">
                  <a:solidFill>
                    <a:srgbClr val="000000"/>
                  </a:solidFill>
                  <a:latin typeface="华文中宋"/>
                </a:rPr>
                <a:t>心智模式</a:t>
              </a:r>
              <a:endParaRPr sz="2015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28" name="SubTopic"/>
            <p:cNvSpPr/>
            <p:nvPr/>
          </p:nvSpPr>
          <p:spPr>
            <a:xfrm>
              <a:off x="3482759" y="1927305"/>
              <a:ext cx="4219600" cy="415800"/>
            </a:xfrm>
            <a:custGeom>
              <a:avLst/>
              <a:gdLst>
                <a:gd name="rtl" fmla="*/ 127820 w 4219600"/>
                <a:gd name="rtt" fmla="*/ 60060 h 415800"/>
                <a:gd name="rtr" fmla="*/ 4116420 w 4219600"/>
                <a:gd name="rtb" fmla="*/ 414260 h 415800"/>
              </a:gdLst>
              <a:ahLst/>
              <a:cxnLst/>
              <a:rect l="rtl" t="rtt" r="rtr" b="rtb"/>
              <a:pathLst>
                <a:path w="4219600" h="415800" stroke="0">
                  <a:moveTo>
                    <a:pt x="0" y="0"/>
                  </a:moveTo>
                  <a:lnTo>
                    <a:pt x="4219600" y="0"/>
                  </a:lnTo>
                  <a:lnTo>
                    <a:pt x="4219600" y="415800"/>
                  </a:lnTo>
                  <a:lnTo>
                    <a:pt x="0" y="4158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4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15">
                  <a:solidFill>
                    <a:srgbClr val="000000"/>
                  </a:solidFill>
                  <a:latin typeface="华文中宋"/>
                </a:rPr>
                <a:t>從用戶已有認知中，尋找產品定位</a:t>
              </a:r>
              <a:endParaRPr sz="2015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34" name="SubTopic"/>
            <p:cNvSpPr/>
            <p:nvPr/>
          </p:nvSpPr>
          <p:spPr>
            <a:xfrm>
              <a:off x="2250759" y="2701155"/>
              <a:ext cx="816200" cy="415800"/>
            </a:xfrm>
            <a:custGeom>
              <a:avLst/>
              <a:gdLst>
                <a:gd name="rtl" fmla="*/ 127820 w 816200"/>
                <a:gd name="rtt" fmla="*/ 60060 h 415800"/>
                <a:gd name="rtr" fmla="*/ 713020 w 816200"/>
                <a:gd name="rtb" fmla="*/ 414260 h 415800"/>
              </a:gdLst>
              <a:ahLst/>
              <a:cxnLst/>
              <a:rect l="rtl" t="rtt" r="rtr" b="rtb"/>
              <a:pathLst>
                <a:path w="816200" h="415800" stroke="0">
                  <a:moveTo>
                    <a:pt x="0" y="0"/>
                  </a:moveTo>
                  <a:lnTo>
                    <a:pt x="816200" y="0"/>
                  </a:lnTo>
                  <a:lnTo>
                    <a:pt x="816200" y="415800"/>
                  </a:lnTo>
                  <a:lnTo>
                    <a:pt x="0" y="4158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4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15">
                  <a:solidFill>
                    <a:srgbClr val="000000"/>
                  </a:solidFill>
                  <a:latin typeface="华文中宋"/>
                </a:rPr>
                <a:t>意義</a:t>
              </a:r>
              <a:endParaRPr sz="2015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36" name="SubTopic"/>
            <p:cNvSpPr/>
            <p:nvPr/>
          </p:nvSpPr>
          <p:spPr>
            <a:xfrm>
              <a:off x="3482759" y="2959105"/>
              <a:ext cx="3172400" cy="415800"/>
            </a:xfrm>
            <a:custGeom>
              <a:avLst/>
              <a:gdLst>
                <a:gd name="rtl" fmla="*/ 127820 w 3172400"/>
                <a:gd name="rtt" fmla="*/ 60060 h 415800"/>
                <a:gd name="rtr" fmla="*/ 3069220 w 3172400"/>
                <a:gd name="rtb" fmla="*/ 414260 h 415800"/>
              </a:gdLst>
              <a:ahLst/>
              <a:cxnLst/>
              <a:rect l="rtl" t="rtt" r="rtr" b="rtb"/>
              <a:pathLst>
                <a:path w="3172400" h="415800" stroke="0">
                  <a:moveTo>
                    <a:pt x="0" y="0"/>
                  </a:moveTo>
                  <a:lnTo>
                    <a:pt x="3172400" y="0"/>
                  </a:lnTo>
                  <a:lnTo>
                    <a:pt x="3172400" y="415800"/>
                  </a:lnTo>
                  <a:lnTo>
                    <a:pt x="0" y="4158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4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15">
                  <a:solidFill>
                    <a:srgbClr val="000000"/>
                  </a:solidFill>
                  <a:latin typeface="华文中宋"/>
                </a:rPr>
                <a:t>如同擁有高價值的不動產</a:t>
              </a:r>
              <a:endParaRPr sz="2015">
                <a:solidFill>
                  <a:srgbClr val="000000"/>
                </a:solidFill>
                <a:latin typeface="华文中宋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14:switch dir="r"/>
      </p:transition>
    </mc:Choice>
    <mc:Fallback>
      <p:transition spd="slow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页面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roup349"/>
          <p:cNvGrpSpPr/>
          <p:nvPr/>
        </p:nvGrpSpPr>
        <p:grpSpPr>
          <a:xfrm>
            <a:off x="286870" y="2447195"/>
            <a:ext cx="8389953" cy="597700"/>
            <a:chOff x="281831" y="3091139"/>
            <a:chExt cx="8389953" cy="597700"/>
          </a:xfrm>
        </p:grpSpPr>
        <p:sp>
          <p:nvSpPr>
            <p:cNvPr id="330" name="SubTopic"/>
            <p:cNvSpPr/>
            <p:nvPr/>
          </p:nvSpPr>
          <p:spPr>
            <a:xfrm>
              <a:off x="281831" y="3091139"/>
              <a:ext cx="8389953" cy="597700"/>
            </a:xfrm>
            <a:custGeom>
              <a:avLst/>
              <a:gdLst>
                <a:gd name="rtl" fmla="*/ 115370 w 8389953"/>
                <a:gd name="rtt" fmla="*/ 48650 h 597700"/>
                <a:gd name="rtr" fmla="*/ 8296823 w 8389953"/>
                <a:gd name="rtb" fmla="*/ 590750 h 597700"/>
              </a:gdLst>
              <a:ahLst/>
              <a:cxnLst/>
              <a:rect l="rtl" t="rtt" r="rtr" b="rtb"/>
              <a:pathLst>
                <a:path w="8389953" h="597700" stroke="0">
                  <a:moveTo>
                    <a:pt x="0" y="0"/>
                  </a:moveTo>
                  <a:lnTo>
                    <a:pt x="8389953" y="0"/>
                  </a:lnTo>
                  <a:lnTo>
                    <a:pt x="8389953" y="597700"/>
                  </a:lnTo>
                  <a:lnTo>
                    <a:pt x="0" y="5977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3900" cap="flat">
              <a:solidFill>
                <a:srgbClr val="00679E"/>
              </a:solidFill>
              <a:round/>
            </a:ln>
          </p:spPr>
          <p:txBody>
            <a:bodyPr wrap="squar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3920" dirty="0" err="1">
                  <a:solidFill>
                    <a:srgbClr val="303030"/>
                  </a:solidFill>
                  <a:latin typeface="华文新魏"/>
                </a:rPr>
                <a:t>二、定位策略</a:t>
              </a:r>
              <a:r>
                <a:rPr sz="3920" dirty="0">
                  <a:solidFill>
                    <a:srgbClr val="303030"/>
                  </a:solidFill>
                  <a:latin typeface="华文新魏"/>
                </a:rPr>
                <a:t>                                                                                </a:t>
              </a:r>
              <a:endParaRPr sz="3920" dirty="0">
                <a:solidFill>
                  <a:srgbClr val="303030"/>
                </a:solidFill>
                <a:latin typeface="华文新魏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页面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roup352"/>
          <p:cNvGrpSpPr/>
          <p:nvPr/>
        </p:nvGrpSpPr>
        <p:grpSpPr>
          <a:xfrm>
            <a:off x="354962" y="1754964"/>
            <a:ext cx="8415000" cy="3340500"/>
            <a:chOff x="354962" y="1754964"/>
            <a:chExt cx="8415000" cy="3340500"/>
          </a:xfrm>
        </p:grpSpPr>
        <p:sp>
          <p:nvSpPr>
            <p:cNvPr id="185" name="MMConnector"/>
            <p:cNvSpPr/>
            <p:nvPr/>
          </p:nvSpPr>
          <p:spPr>
            <a:xfrm>
              <a:off x="4154462" y="4706589"/>
              <a:ext cx="229500" cy="284750"/>
            </a:xfrm>
            <a:custGeom>
              <a:avLst/>
              <a:gdLst/>
              <a:ahLst/>
              <a:cxnLst/>
              <a:rect l="0" t="0" r="0" b="0"/>
              <a:pathLst>
                <a:path w="229500" h="284750" fill="none">
                  <a:moveTo>
                    <a:pt x="0" y="-142375"/>
                  </a:moveTo>
                  <a:lnTo>
                    <a:pt x="0" y="40375"/>
                  </a:lnTo>
                  <a:cubicBezTo>
                    <a:pt x="0" y="96679"/>
                    <a:pt x="45696" y="142375"/>
                    <a:pt x="102000" y="142375"/>
                  </a:cubicBezTo>
                  <a:lnTo>
                    <a:pt x="229500" y="142375"/>
                  </a:lnTo>
                </a:path>
              </a:pathLst>
            </a:custGeom>
            <a:noFill/>
            <a:ln w="17000" cap="rnd">
              <a:solidFill>
                <a:srgbClr val="0084C2"/>
              </a:solidFill>
              <a:round/>
            </a:ln>
          </p:spPr>
        </p:sp>
        <p:sp>
          <p:nvSpPr>
            <p:cNvPr id="225" name="MMConnector"/>
            <p:cNvSpPr/>
            <p:nvPr/>
          </p:nvSpPr>
          <p:spPr>
            <a:xfrm>
              <a:off x="4154462" y="4421839"/>
              <a:ext cx="459000" cy="284750"/>
            </a:xfrm>
            <a:custGeom>
              <a:avLst/>
              <a:gdLst/>
              <a:ahLst/>
              <a:cxnLst/>
              <a:rect l="0" t="0" r="0" b="0"/>
              <a:pathLst>
                <a:path w="459000" h="284750" fill="none">
                  <a:moveTo>
                    <a:pt x="-229500" y="142375"/>
                  </a:moveTo>
                  <a:lnTo>
                    <a:pt x="0" y="142375"/>
                  </a:lnTo>
                  <a:lnTo>
                    <a:pt x="0" y="-40375"/>
                  </a:lnTo>
                  <a:cubicBezTo>
                    <a:pt x="0" y="-96679"/>
                    <a:pt x="45696" y="-142375"/>
                    <a:pt x="102000" y="-142375"/>
                  </a:cubicBezTo>
                  <a:lnTo>
                    <a:pt x="229500" y="-142375"/>
                  </a:lnTo>
                </a:path>
              </a:pathLst>
            </a:custGeom>
            <a:noFill/>
            <a:ln w="17000" cap="rnd">
              <a:solidFill>
                <a:srgbClr val="0084C2"/>
              </a:solidFill>
              <a:round/>
            </a:ln>
          </p:spPr>
        </p:sp>
        <p:sp>
          <p:nvSpPr>
            <p:cNvPr id="265" name="MMConnector"/>
            <p:cNvSpPr/>
            <p:nvPr/>
          </p:nvSpPr>
          <p:spPr>
            <a:xfrm>
              <a:off x="4154462" y="3282839"/>
              <a:ext cx="459000" cy="284750"/>
            </a:xfrm>
            <a:custGeom>
              <a:avLst/>
              <a:gdLst/>
              <a:ahLst/>
              <a:cxnLst/>
              <a:rect l="0" t="0" r="0" b="0"/>
              <a:pathLst>
                <a:path w="459000" h="284750" fill="none">
                  <a:moveTo>
                    <a:pt x="-229500" y="142375"/>
                  </a:moveTo>
                  <a:lnTo>
                    <a:pt x="0" y="142375"/>
                  </a:lnTo>
                  <a:lnTo>
                    <a:pt x="0" y="-40375"/>
                  </a:lnTo>
                  <a:cubicBezTo>
                    <a:pt x="0" y="-96679"/>
                    <a:pt x="45696" y="-142375"/>
                    <a:pt x="102000" y="-142375"/>
                  </a:cubicBezTo>
                  <a:lnTo>
                    <a:pt x="229500" y="-142375"/>
                  </a:lnTo>
                </a:path>
              </a:pathLst>
            </a:custGeom>
            <a:noFill/>
            <a:ln w="17000" cap="rnd">
              <a:solidFill>
                <a:srgbClr val="0084C2"/>
              </a:solidFill>
              <a:round/>
            </a:ln>
          </p:spPr>
        </p:sp>
        <p:sp>
          <p:nvSpPr>
            <p:cNvPr id="269" name="MMConnector"/>
            <p:cNvSpPr/>
            <p:nvPr/>
          </p:nvSpPr>
          <p:spPr>
            <a:xfrm>
              <a:off x="4154462" y="2570964"/>
              <a:ext cx="459000" cy="17000"/>
            </a:xfrm>
            <a:custGeom>
              <a:avLst/>
              <a:gdLst/>
              <a:ahLst/>
              <a:cxnLst/>
              <a:rect l="0" t="0" r="0" b="0"/>
              <a:pathLst>
                <a:path w="459000" h="17000" fill="none">
                  <a:moveTo>
                    <a:pt x="-229500" y="0"/>
                  </a:moveTo>
                  <a:lnTo>
                    <a:pt x="0" y="0"/>
                  </a:lnTo>
                  <a:cubicBezTo>
                    <a:pt x="0" y="0"/>
                    <a:pt x="45696" y="0"/>
                    <a:pt x="102000" y="0"/>
                  </a:cubicBezTo>
                  <a:lnTo>
                    <a:pt x="229500" y="0"/>
                  </a:lnTo>
                </a:path>
              </a:pathLst>
            </a:custGeom>
            <a:noFill/>
            <a:ln w="17000" cap="rnd">
              <a:solidFill>
                <a:srgbClr val="0084C2"/>
              </a:solidFill>
              <a:round/>
            </a:ln>
          </p:spPr>
        </p:sp>
        <p:sp>
          <p:nvSpPr>
            <p:cNvPr id="333" name="MMConnector"/>
            <p:cNvSpPr/>
            <p:nvPr/>
          </p:nvSpPr>
          <p:spPr>
            <a:xfrm>
              <a:off x="4154462" y="2001464"/>
              <a:ext cx="459000" cy="17000"/>
            </a:xfrm>
            <a:custGeom>
              <a:avLst/>
              <a:gdLst/>
              <a:ahLst/>
              <a:cxnLst/>
              <a:rect l="0" t="0" r="0" b="0"/>
              <a:pathLst>
                <a:path w="459000" h="17000" fill="none">
                  <a:moveTo>
                    <a:pt x="-229500" y="0"/>
                  </a:moveTo>
                  <a:lnTo>
                    <a:pt x="0" y="0"/>
                  </a:lnTo>
                  <a:cubicBezTo>
                    <a:pt x="0" y="0"/>
                    <a:pt x="45696" y="0"/>
                    <a:pt x="102000" y="0"/>
                  </a:cubicBezTo>
                  <a:lnTo>
                    <a:pt x="229500" y="0"/>
                  </a:lnTo>
                </a:path>
              </a:pathLst>
            </a:custGeom>
            <a:noFill/>
            <a:ln w="17000" cap="rnd">
              <a:solidFill>
                <a:srgbClr val="0084C2"/>
              </a:solidFill>
              <a:round/>
            </a:ln>
          </p:spPr>
        </p:sp>
        <p:sp>
          <p:nvSpPr>
            <p:cNvPr id="343" name="MMConnector"/>
            <p:cNvSpPr/>
            <p:nvPr/>
          </p:nvSpPr>
          <p:spPr>
            <a:xfrm>
              <a:off x="2216462" y="2642151"/>
              <a:ext cx="459000" cy="1281375"/>
            </a:xfrm>
            <a:custGeom>
              <a:avLst/>
              <a:gdLst/>
              <a:ahLst/>
              <a:cxnLst/>
              <a:rect l="0" t="0" r="0" b="0"/>
              <a:pathLst>
                <a:path w="459000" h="1281375" fill="none">
                  <a:moveTo>
                    <a:pt x="-229500" y="640688"/>
                  </a:moveTo>
                  <a:lnTo>
                    <a:pt x="0" y="640688"/>
                  </a:lnTo>
                  <a:lnTo>
                    <a:pt x="0" y="-538687"/>
                  </a:lnTo>
                  <a:cubicBezTo>
                    <a:pt x="0" y="-594991"/>
                    <a:pt x="45696" y="-640687"/>
                    <a:pt x="102000" y="-640687"/>
                  </a:cubicBezTo>
                  <a:lnTo>
                    <a:pt x="229500" y="-640687"/>
                  </a:lnTo>
                </a:path>
              </a:pathLst>
            </a:custGeom>
            <a:noFill/>
            <a:ln w="17000" cap="rnd">
              <a:solidFill>
                <a:srgbClr val="0084C2"/>
              </a:solidFill>
              <a:round/>
            </a:ln>
          </p:spPr>
        </p:sp>
        <p:sp>
          <p:nvSpPr>
            <p:cNvPr id="345" name="MMConnector"/>
            <p:cNvSpPr/>
            <p:nvPr/>
          </p:nvSpPr>
          <p:spPr>
            <a:xfrm>
              <a:off x="2216462" y="3923526"/>
              <a:ext cx="229500" cy="1281375"/>
            </a:xfrm>
            <a:custGeom>
              <a:avLst/>
              <a:gdLst/>
              <a:ahLst/>
              <a:cxnLst/>
              <a:rect l="0" t="0" r="0" b="0"/>
              <a:pathLst>
                <a:path w="229500" h="1281375" fill="none">
                  <a:moveTo>
                    <a:pt x="0" y="-640687"/>
                  </a:moveTo>
                  <a:lnTo>
                    <a:pt x="0" y="538688"/>
                  </a:lnTo>
                  <a:cubicBezTo>
                    <a:pt x="0" y="594991"/>
                    <a:pt x="45696" y="640688"/>
                    <a:pt x="102000" y="640688"/>
                  </a:cubicBezTo>
                  <a:lnTo>
                    <a:pt x="229500" y="640688"/>
                  </a:lnTo>
                </a:path>
              </a:pathLst>
            </a:custGeom>
            <a:noFill/>
            <a:ln w="17000" cap="rnd">
              <a:solidFill>
                <a:srgbClr val="0084C2"/>
              </a:solidFill>
              <a:round/>
            </a:ln>
          </p:spPr>
        </p:sp>
        <p:sp>
          <p:nvSpPr>
            <p:cNvPr id="347" name="MMConnector"/>
            <p:cNvSpPr/>
            <p:nvPr/>
          </p:nvSpPr>
          <p:spPr>
            <a:xfrm>
              <a:off x="2216462" y="2926901"/>
              <a:ext cx="229500" cy="711875"/>
            </a:xfrm>
            <a:custGeom>
              <a:avLst/>
              <a:gdLst/>
              <a:ahLst/>
              <a:cxnLst/>
              <a:rect l="0" t="0" r="0" b="0"/>
              <a:pathLst>
                <a:path w="229500" h="711875" fill="none">
                  <a:moveTo>
                    <a:pt x="0" y="355938"/>
                  </a:moveTo>
                  <a:lnTo>
                    <a:pt x="0" y="-253937"/>
                  </a:lnTo>
                  <a:cubicBezTo>
                    <a:pt x="0" y="-310241"/>
                    <a:pt x="45696" y="-355937"/>
                    <a:pt x="102000" y="-355937"/>
                  </a:cubicBezTo>
                  <a:lnTo>
                    <a:pt x="229500" y="-355937"/>
                  </a:lnTo>
                </a:path>
              </a:pathLst>
            </a:custGeom>
            <a:noFill/>
            <a:ln w="17000" cap="rnd">
              <a:solidFill>
                <a:srgbClr val="0084C2"/>
              </a:solidFill>
              <a:round/>
            </a:ln>
          </p:spPr>
        </p:sp>
        <p:sp>
          <p:nvSpPr>
            <p:cNvPr id="350" name="MMConnector"/>
            <p:cNvSpPr/>
            <p:nvPr/>
          </p:nvSpPr>
          <p:spPr>
            <a:xfrm>
              <a:off x="2216462" y="3354026"/>
              <a:ext cx="229500" cy="142375"/>
            </a:xfrm>
            <a:custGeom>
              <a:avLst/>
              <a:gdLst/>
              <a:ahLst/>
              <a:cxnLst/>
              <a:rect l="0" t="0" r="0" b="0"/>
              <a:pathLst>
                <a:path w="229500" h="142375" fill="none">
                  <a:moveTo>
                    <a:pt x="0" y="-71187"/>
                  </a:moveTo>
                  <a:lnTo>
                    <a:pt x="0" y="-30812"/>
                  </a:lnTo>
                  <a:cubicBezTo>
                    <a:pt x="0" y="25491"/>
                    <a:pt x="45696" y="71188"/>
                    <a:pt x="102000" y="71188"/>
                  </a:cubicBezTo>
                  <a:lnTo>
                    <a:pt x="229500" y="71188"/>
                  </a:lnTo>
                </a:path>
              </a:pathLst>
            </a:custGeom>
            <a:noFill/>
            <a:ln w="17000" cap="rnd">
              <a:solidFill>
                <a:srgbClr val="0084C2"/>
              </a:solidFill>
              <a:round/>
            </a:ln>
          </p:spPr>
        </p:sp>
        <p:sp>
          <p:nvSpPr>
            <p:cNvPr id="370" name="MMConnector"/>
            <p:cNvSpPr/>
            <p:nvPr/>
          </p:nvSpPr>
          <p:spPr>
            <a:xfrm>
              <a:off x="4154462" y="3567589"/>
              <a:ext cx="229500" cy="284750"/>
            </a:xfrm>
            <a:custGeom>
              <a:avLst/>
              <a:gdLst/>
              <a:ahLst/>
              <a:cxnLst/>
              <a:rect l="0" t="0" r="0" b="0"/>
              <a:pathLst>
                <a:path w="229500" h="284750" fill="none">
                  <a:moveTo>
                    <a:pt x="0" y="-142375"/>
                  </a:moveTo>
                  <a:lnTo>
                    <a:pt x="0" y="40375"/>
                  </a:lnTo>
                  <a:cubicBezTo>
                    <a:pt x="0" y="96679"/>
                    <a:pt x="45696" y="142375"/>
                    <a:pt x="102000" y="142375"/>
                  </a:cubicBezTo>
                  <a:lnTo>
                    <a:pt x="229500" y="142375"/>
                  </a:lnTo>
                </a:path>
              </a:pathLst>
            </a:custGeom>
            <a:noFill/>
            <a:ln w="17000" cap="rnd">
              <a:solidFill>
                <a:srgbClr val="0084C2"/>
              </a:solidFill>
              <a:round/>
            </a:ln>
          </p:spPr>
        </p:sp>
        <p:sp>
          <p:nvSpPr>
            <p:cNvPr id="184" name="SubTopic"/>
            <p:cNvSpPr/>
            <p:nvPr/>
          </p:nvSpPr>
          <p:spPr>
            <a:xfrm>
              <a:off x="4383962" y="4619464"/>
              <a:ext cx="4080000" cy="459000"/>
            </a:xfrm>
            <a:custGeom>
              <a:avLst/>
              <a:gdLst>
                <a:gd name="rtl" fmla="*/ 141100 w 4080000"/>
                <a:gd name="rtt" fmla="*/ 66300 h 459000"/>
                <a:gd name="rtr" fmla="*/ 3966100 w 4080000"/>
                <a:gd name="rtb" fmla="*/ 457300 h 459000"/>
              </a:gdLst>
              <a:ahLst/>
              <a:cxnLst/>
              <a:rect l="rtl" t="rtt" r="rtr" b="rtb"/>
              <a:pathLst>
                <a:path w="4080000" h="459000" stroke="0">
                  <a:moveTo>
                    <a:pt x="0" y="0"/>
                  </a:moveTo>
                  <a:lnTo>
                    <a:pt x="4080000" y="0"/>
                  </a:lnTo>
                  <a:lnTo>
                    <a:pt x="4080000" y="459000"/>
                  </a:lnTo>
                  <a:lnTo>
                    <a:pt x="0" y="459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0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25">
                  <a:solidFill>
                    <a:srgbClr val="000000"/>
                  </a:solidFill>
                  <a:latin typeface="华文中宋"/>
                </a:rPr>
                <a:t>從潛在客戶的認知中尋找定位</a:t>
              </a:r>
              <a:endParaRPr sz="2225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224" name="SubTopic"/>
            <p:cNvSpPr/>
            <p:nvPr/>
          </p:nvSpPr>
          <p:spPr>
            <a:xfrm>
              <a:off x="4383962" y="4049964"/>
              <a:ext cx="4080000" cy="459000"/>
            </a:xfrm>
            <a:custGeom>
              <a:avLst/>
              <a:gdLst>
                <a:gd name="rtl" fmla="*/ 141100 w 4080000"/>
                <a:gd name="rtt" fmla="*/ 66300 h 459000"/>
                <a:gd name="rtr" fmla="*/ 3966100 w 4080000"/>
                <a:gd name="rtb" fmla="*/ 457300 h 459000"/>
              </a:gdLst>
              <a:ahLst/>
              <a:cxnLst/>
              <a:rect l="rtl" t="rtt" r="rtr" b="rtb"/>
              <a:pathLst>
                <a:path w="4080000" h="459000" stroke="0">
                  <a:moveTo>
                    <a:pt x="0" y="0"/>
                  </a:moveTo>
                  <a:lnTo>
                    <a:pt x="4080000" y="0"/>
                  </a:lnTo>
                  <a:lnTo>
                    <a:pt x="4080000" y="459000"/>
                  </a:lnTo>
                  <a:lnTo>
                    <a:pt x="0" y="459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0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25">
                  <a:solidFill>
                    <a:srgbClr val="000000"/>
                  </a:solidFill>
                  <a:latin typeface="华文中宋"/>
                </a:rPr>
                <a:t>運用局外人的客觀性選擇定位</a:t>
              </a:r>
              <a:endParaRPr sz="2225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264" name="SubTopic"/>
            <p:cNvSpPr/>
            <p:nvPr/>
          </p:nvSpPr>
          <p:spPr>
            <a:xfrm>
              <a:off x="4383962" y="2910964"/>
              <a:ext cx="4369000" cy="459000"/>
            </a:xfrm>
            <a:custGeom>
              <a:avLst/>
              <a:gdLst>
                <a:gd name="rtl" fmla="*/ 141100 w 4369000"/>
                <a:gd name="rtt" fmla="*/ 66300 h 459000"/>
                <a:gd name="rtr" fmla="*/ 4255100 w 4369000"/>
                <a:gd name="rtb" fmla="*/ 457300 h 459000"/>
              </a:gdLst>
              <a:ahLst/>
              <a:cxnLst/>
              <a:rect l="rtl" t="rtt" r="rtr" b="rtb"/>
              <a:pathLst>
                <a:path w="4369000" h="459000" stroke="0">
                  <a:moveTo>
                    <a:pt x="0" y="0"/>
                  </a:moveTo>
                  <a:lnTo>
                    <a:pt x="4369000" y="0"/>
                  </a:lnTo>
                  <a:lnTo>
                    <a:pt x="4369000" y="459000"/>
                  </a:lnTo>
                  <a:lnTo>
                    <a:pt x="0" y="459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0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25" dirty="0" err="1">
                  <a:solidFill>
                    <a:srgbClr val="0070C0"/>
                  </a:solidFill>
                  <a:latin typeface="华文中宋"/>
                </a:rPr>
                <a:t>在顧客心智中與已有的認知關聯</a:t>
              </a:r>
              <a:endParaRPr sz="2225" dirty="0">
                <a:solidFill>
                  <a:srgbClr val="0070C0"/>
                </a:solidFill>
                <a:latin typeface="华文中宋"/>
              </a:endParaRPr>
            </a:p>
          </p:txBody>
        </p:sp>
        <p:sp>
          <p:nvSpPr>
            <p:cNvPr id="268" name="SubTopic"/>
            <p:cNvSpPr/>
            <p:nvPr/>
          </p:nvSpPr>
          <p:spPr>
            <a:xfrm>
              <a:off x="4383962" y="2341464"/>
              <a:ext cx="4080000" cy="459000"/>
            </a:xfrm>
            <a:custGeom>
              <a:avLst/>
              <a:gdLst>
                <a:gd name="rtl" fmla="*/ 141100 w 4080000"/>
                <a:gd name="rtt" fmla="*/ 66300 h 459000"/>
                <a:gd name="rtr" fmla="*/ 3966100 w 4080000"/>
                <a:gd name="rtb" fmla="*/ 457300 h 459000"/>
              </a:gdLst>
              <a:ahLst/>
              <a:cxnLst/>
              <a:rect l="rtl" t="rtt" r="rtr" b="rtb"/>
              <a:pathLst>
                <a:path w="4080000" h="459000" stroke="0">
                  <a:moveTo>
                    <a:pt x="0" y="0"/>
                  </a:moveTo>
                  <a:lnTo>
                    <a:pt x="4080000" y="0"/>
                  </a:lnTo>
                  <a:lnTo>
                    <a:pt x="4080000" y="459000"/>
                  </a:lnTo>
                  <a:lnTo>
                    <a:pt x="0" y="459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0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25">
                  <a:solidFill>
                    <a:srgbClr val="000000"/>
                  </a:solidFill>
                  <a:latin typeface="华文中宋"/>
                </a:rPr>
                <a:t>篩選最易進入心智的原始資訊</a:t>
              </a:r>
              <a:endParaRPr sz="2225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32" name="SubTopic"/>
            <p:cNvSpPr/>
            <p:nvPr/>
          </p:nvSpPr>
          <p:spPr>
            <a:xfrm>
              <a:off x="4383962" y="1771964"/>
              <a:ext cx="3213000" cy="459000"/>
            </a:xfrm>
            <a:custGeom>
              <a:avLst/>
              <a:gdLst>
                <a:gd name="rtl" fmla="*/ 141100 w 3213000"/>
                <a:gd name="rtt" fmla="*/ 66300 h 459000"/>
                <a:gd name="rtr" fmla="*/ 3099100 w 3213000"/>
                <a:gd name="rtb" fmla="*/ 457300 h 459000"/>
              </a:gdLst>
              <a:ahLst/>
              <a:cxnLst/>
              <a:rect l="rtl" t="rtt" r="rtr" b="rtb"/>
              <a:pathLst>
                <a:path w="3213000" h="459000" stroke="0">
                  <a:moveTo>
                    <a:pt x="0" y="0"/>
                  </a:moveTo>
                  <a:lnTo>
                    <a:pt x="3213000" y="0"/>
                  </a:lnTo>
                  <a:lnTo>
                    <a:pt x="3213000" y="459000"/>
                  </a:lnTo>
                  <a:lnTo>
                    <a:pt x="0" y="459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0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25">
                  <a:solidFill>
                    <a:srgbClr val="000000"/>
                  </a:solidFill>
                  <a:latin typeface="华文中宋"/>
                </a:rPr>
                <a:t>是進入顧客心智的捷徑</a:t>
              </a:r>
              <a:endParaRPr sz="2225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40" name="SubTopic"/>
            <p:cNvSpPr/>
            <p:nvPr/>
          </p:nvSpPr>
          <p:spPr>
            <a:xfrm>
              <a:off x="371962" y="3036339"/>
              <a:ext cx="1615000" cy="493000"/>
            </a:xfrm>
            <a:custGeom>
              <a:avLst/>
              <a:gdLst>
                <a:gd name="rtl" fmla="*/ 141100 w 1615000"/>
                <a:gd name="rtt" fmla="*/ 66300 h 493000"/>
                <a:gd name="rtr" fmla="*/ 1501100 w 1615000"/>
                <a:gd name="rtb" fmla="*/ 491300 h 493000"/>
              </a:gdLst>
              <a:ahLst/>
              <a:cxnLst/>
              <a:rect l="rtl" t="rtt" r="rtr" b="rtb"/>
              <a:pathLst>
                <a:path w="1615000" h="493000" stroke="0">
                  <a:moveTo>
                    <a:pt x="0" y="0"/>
                  </a:moveTo>
                  <a:lnTo>
                    <a:pt x="1615000" y="0"/>
                  </a:lnTo>
                  <a:lnTo>
                    <a:pt x="1615000" y="493000"/>
                  </a:lnTo>
                  <a:lnTo>
                    <a:pt x="0" y="493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0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395">
                  <a:solidFill>
                    <a:srgbClr val="000000"/>
                  </a:solidFill>
                  <a:latin typeface="华文中宋"/>
                </a:rPr>
                <a:t>定位方法</a:t>
              </a:r>
              <a:endParaRPr sz="2395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42" name="SubTopic"/>
            <p:cNvSpPr/>
            <p:nvPr/>
          </p:nvSpPr>
          <p:spPr>
            <a:xfrm>
              <a:off x="2445962" y="1771964"/>
              <a:ext cx="1479000" cy="459000"/>
            </a:xfrm>
            <a:custGeom>
              <a:avLst/>
              <a:gdLst>
                <a:gd name="rtl" fmla="*/ 141100 w 1479000"/>
                <a:gd name="rtt" fmla="*/ 66300 h 459000"/>
                <a:gd name="rtr" fmla="*/ 1365100 w 1479000"/>
                <a:gd name="rtb" fmla="*/ 457300 h 459000"/>
              </a:gdLst>
              <a:ahLst/>
              <a:cxnLst/>
              <a:rect l="rtl" t="rtt" r="rtr" b="rtb"/>
              <a:pathLst>
                <a:path w="1479000" h="459000" stroke="0">
                  <a:moveTo>
                    <a:pt x="0" y="0"/>
                  </a:moveTo>
                  <a:lnTo>
                    <a:pt x="1479000" y="0"/>
                  </a:lnTo>
                  <a:lnTo>
                    <a:pt x="1479000" y="459000"/>
                  </a:lnTo>
                  <a:lnTo>
                    <a:pt x="0" y="459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0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25">
                  <a:solidFill>
                    <a:srgbClr val="000000"/>
                  </a:solidFill>
                  <a:latin typeface="华文中宋"/>
                </a:rPr>
                <a:t>成為第一</a:t>
              </a:r>
              <a:endParaRPr sz="2225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44" name="SubTopic"/>
            <p:cNvSpPr/>
            <p:nvPr/>
          </p:nvSpPr>
          <p:spPr>
            <a:xfrm>
              <a:off x="2445962" y="4334714"/>
              <a:ext cx="1479000" cy="459000"/>
            </a:xfrm>
            <a:custGeom>
              <a:avLst/>
              <a:gdLst>
                <a:gd name="rtl" fmla="*/ 141100 w 1479000"/>
                <a:gd name="rtt" fmla="*/ 66300 h 459000"/>
                <a:gd name="rtr" fmla="*/ 1365100 w 1479000"/>
                <a:gd name="rtb" fmla="*/ 457300 h 459000"/>
              </a:gdLst>
              <a:ahLst/>
              <a:cxnLst/>
              <a:rect l="rtl" t="rtt" r="rtr" b="rtb"/>
              <a:pathLst>
                <a:path w="1479000" h="459000" stroke="0">
                  <a:moveTo>
                    <a:pt x="0" y="0"/>
                  </a:moveTo>
                  <a:lnTo>
                    <a:pt x="1479000" y="0"/>
                  </a:lnTo>
                  <a:lnTo>
                    <a:pt x="1479000" y="459000"/>
                  </a:lnTo>
                  <a:lnTo>
                    <a:pt x="0" y="459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0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25">
                  <a:solidFill>
                    <a:srgbClr val="000000"/>
                  </a:solidFill>
                  <a:latin typeface="华文中宋"/>
                </a:rPr>
                <a:t>外部視角</a:t>
              </a:r>
              <a:endParaRPr sz="2225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46" name="SubTopic"/>
            <p:cNvSpPr/>
            <p:nvPr/>
          </p:nvSpPr>
          <p:spPr>
            <a:xfrm>
              <a:off x="2445962" y="2341464"/>
              <a:ext cx="1479000" cy="459000"/>
            </a:xfrm>
            <a:custGeom>
              <a:avLst/>
              <a:gdLst>
                <a:gd name="rtl" fmla="*/ 141100 w 1479000"/>
                <a:gd name="rtt" fmla="*/ 66300 h 459000"/>
                <a:gd name="rtr" fmla="*/ 1365100 w 1479000"/>
                <a:gd name="rtb" fmla="*/ 457300 h 459000"/>
              </a:gdLst>
              <a:ahLst/>
              <a:cxnLst/>
              <a:rect l="rtl" t="rtt" r="rtr" b="rtb"/>
              <a:pathLst>
                <a:path w="1479000" h="459000" stroke="0">
                  <a:moveTo>
                    <a:pt x="0" y="0"/>
                  </a:moveTo>
                  <a:lnTo>
                    <a:pt x="1479000" y="0"/>
                  </a:lnTo>
                  <a:lnTo>
                    <a:pt x="1479000" y="459000"/>
                  </a:lnTo>
                  <a:lnTo>
                    <a:pt x="0" y="459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0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25">
                  <a:solidFill>
                    <a:srgbClr val="000000"/>
                  </a:solidFill>
                  <a:latin typeface="华文中宋"/>
                </a:rPr>
                <a:t>極度簡化</a:t>
              </a:r>
              <a:endParaRPr sz="2225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49" name="SubTopic"/>
            <p:cNvSpPr/>
            <p:nvPr/>
          </p:nvSpPr>
          <p:spPr>
            <a:xfrm>
              <a:off x="2445962" y="3195714"/>
              <a:ext cx="1479000" cy="459000"/>
            </a:xfrm>
            <a:custGeom>
              <a:avLst/>
              <a:gdLst>
                <a:gd name="rtl" fmla="*/ 141100 w 1479000"/>
                <a:gd name="rtt" fmla="*/ 66300 h 459000"/>
                <a:gd name="rtr" fmla="*/ 1365100 w 1479000"/>
                <a:gd name="rtb" fmla="*/ 457300 h 459000"/>
              </a:gdLst>
              <a:ahLst/>
              <a:cxnLst/>
              <a:rect l="rtl" t="rtt" r="rtr" b="rtb"/>
              <a:pathLst>
                <a:path w="1479000" h="459000" stroke="0">
                  <a:moveTo>
                    <a:pt x="0" y="0"/>
                  </a:moveTo>
                  <a:lnTo>
                    <a:pt x="1479000" y="0"/>
                  </a:lnTo>
                  <a:lnTo>
                    <a:pt x="1479000" y="459000"/>
                  </a:lnTo>
                  <a:lnTo>
                    <a:pt x="0" y="459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0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25">
                  <a:solidFill>
                    <a:srgbClr val="000000"/>
                  </a:solidFill>
                  <a:latin typeface="华文中宋"/>
                </a:rPr>
                <a:t>聯繫已知</a:t>
              </a:r>
              <a:endParaRPr sz="2225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69" name="SubTopic"/>
            <p:cNvSpPr/>
            <p:nvPr/>
          </p:nvSpPr>
          <p:spPr>
            <a:xfrm>
              <a:off x="4383962" y="3480464"/>
              <a:ext cx="4369000" cy="459000"/>
            </a:xfrm>
            <a:custGeom>
              <a:avLst/>
              <a:gdLst>
                <a:gd name="rtl" fmla="*/ 141100 w 4369000"/>
                <a:gd name="rtt" fmla="*/ 66300 h 459000"/>
                <a:gd name="rtr" fmla="*/ 4255100 w 4369000"/>
                <a:gd name="rtb" fmla="*/ 457300 h 459000"/>
              </a:gdLst>
              <a:ahLst/>
              <a:cxnLst/>
              <a:rect l="rtl" t="rtt" r="rtr" b="rtb"/>
              <a:pathLst>
                <a:path w="4369000" h="459000" stroke="0">
                  <a:moveTo>
                    <a:pt x="0" y="0"/>
                  </a:moveTo>
                  <a:lnTo>
                    <a:pt x="4369000" y="0"/>
                  </a:lnTo>
                  <a:lnTo>
                    <a:pt x="4369000" y="459000"/>
                  </a:lnTo>
                  <a:lnTo>
                    <a:pt x="0" y="459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0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25">
                  <a:solidFill>
                    <a:srgbClr val="000000"/>
                  </a:solidFill>
                  <a:latin typeface="华文中宋"/>
                </a:rPr>
                <a:t>是品牌進入心智的唯一可行通道</a:t>
              </a:r>
              <a:endParaRPr sz="2225">
                <a:solidFill>
                  <a:srgbClr val="000000"/>
                </a:solidFill>
                <a:latin typeface="华文中宋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0">
        <p:blinds dir="vert"/>
      </p:transition>
    </mc:Choice>
    <mc:Fallback>
      <p:transition spd="slow" advTm="10000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页面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roup353"/>
          <p:cNvGrpSpPr/>
          <p:nvPr/>
        </p:nvGrpSpPr>
        <p:grpSpPr>
          <a:xfrm>
            <a:off x="356416" y="1375753"/>
            <a:ext cx="8439600" cy="4110600"/>
            <a:chOff x="356416" y="1375753"/>
            <a:chExt cx="8439600" cy="4110600"/>
          </a:xfrm>
        </p:grpSpPr>
        <p:sp>
          <p:nvSpPr>
            <p:cNvPr id="173" name="MMConnector"/>
            <p:cNvSpPr/>
            <p:nvPr/>
          </p:nvSpPr>
          <p:spPr>
            <a:xfrm>
              <a:off x="2064616" y="4704890"/>
              <a:ext cx="210600" cy="1110525"/>
            </a:xfrm>
            <a:custGeom>
              <a:avLst/>
              <a:gdLst/>
              <a:ahLst/>
              <a:cxnLst/>
              <a:rect l="0" t="0" r="0" b="0"/>
              <a:pathLst>
                <a:path w="210600" h="1110525" fill="none">
                  <a:moveTo>
                    <a:pt x="0" y="-555262"/>
                  </a:moveTo>
                  <a:lnTo>
                    <a:pt x="0" y="461663"/>
                  </a:lnTo>
                  <a:cubicBezTo>
                    <a:pt x="0" y="513330"/>
                    <a:pt x="41933" y="555263"/>
                    <a:pt x="93600" y="555263"/>
                  </a:cubicBezTo>
                  <a:lnTo>
                    <a:pt x="210600" y="555263"/>
                  </a:lnTo>
                </a:path>
              </a:pathLst>
            </a:custGeom>
            <a:noFill/>
            <a:ln w="15600" cap="rnd">
              <a:solidFill>
                <a:srgbClr val="0084C2"/>
              </a:solidFill>
              <a:round/>
            </a:ln>
          </p:spPr>
        </p:sp>
        <p:sp>
          <p:nvSpPr>
            <p:cNvPr id="175" name="MMConnector"/>
            <p:cNvSpPr/>
            <p:nvPr/>
          </p:nvSpPr>
          <p:spPr>
            <a:xfrm>
              <a:off x="2064616" y="3594365"/>
              <a:ext cx="421200" cy="1110525"/>
            </a:xfrm>
            <a:custGeom>
              <a:avLst/>
              <a:gdLst/>
              <a:ahLst/>
              <a:cxnLst/>
              <a:rect l="0" t="0" r="0" b="0"/>
              <a:pathLst>
                <a:path w="421200" h="1110525" fill="none">
                  <a:moveTo>
                    <a:pt x="-210600" y="555263"/>
                  </a:moveTo>
                  <a:lnTo>
                    <a:pt x="0" y="555263"/>
                  </a:lnTo>
                  <a:lnTo>
                    <a:pt x="0" y="-461662"/>
                  </a:lnTo>
                  <a:cubicBezTo>
                    <a:pt x="0" y="-513330"/>
                    <a:pt x="41933" y="-555262"/>
                    <a:pt x="93600" y="-555262"/>
                  </a:cubicBezTo>
                  <a:lnTo>
                    <a:pt x="210600" y="-555262"/>
                  </a:lnTo>
                </a:path>
              </a:pathLst>
            </a:custGeom>
            <a:noFill/>
            <a:ln w="15600" cap="rnd">
              <a:solidFill>
                <a:srgbClr val="0084C2"/>
              </a:solidFill>
              <a:round/>
            </a:ln>
          </p:spPr>
        </p:sp>
        <p:sp>
          <p:nvSpPr>
            <p:cNvPr id="177" name="MMConnector"/>
            <p:cNvSpPr/>
            <p:nvPr/>
          </p:nvSpPr>
          <p:spPr>
            <a:xfrm>
              <a:off x="3312616" y="2320528"/>
              <a:ext cx="421200" cy="1437150"/>
            </a:xfrm>
            <a:custGeom>
              <a:avLst/>
              <a:gdLst/>
              <a:ahLst/>
              <a:cxnLst/>
              <a:rect l="0" t="0" r="0" b="0"/>
              <a:pathLst>
                <a:path w="421200" h="1437150" fill="none">
                  <a:moveTo>
                    <a:pt x="-210600" y="718575"/>
                  </a:moveTo>
                  <a:lnTo>
                    <a:pt x="0" y="718575"/>
                  </a:lnTo>
                  <a:lnTo>
                    <a:pt x="0" y="-624975"/>
                  </a:lnTo>
                  <a:cubicBezTo>
                    <a:pt x="0" y="-676642"/>
                    <a:pt x="41933" y="-718575"/>
                    <a:pt x="93600" y="-718575"/>
                  </a:cubicBezTo>
                  <a:lnTo>
                    <a:pt x="210600" y="-718575"/>
                  </a:lnTo>
                </a:path>
              </a:pathLst>
            </a:custGeom>
            <a:noFill/>
            <a:ln w="15600" cap="rnd">
              <a:solidFill>
                <a:srgbClr val="0084C2"/>
              </a:solidFill>
              <a:round/>
            </a:ln>
          </p:spPr>
        </p:sp>
        <p:sp>
          <p:nvSpPr>
            <p:cNvPr id="179" name="MMConnector"/>
            <p:cNvSpPr/>
            <p:nvPr/>
          </p:nvSpPr>
          <p:spPr>
            <a:xfrm>
              <a:off x="3312616" y="2712478"/>
              <a:ext cx="210600" cy="653250"/>
            </a:xfrm>
            <a:custGeom>
              <a:avLst/>
              <a:gdLst/>
              <a:ahLst/>
              <a:cxnLst/>
              <a:rect l="0" t="0" r="0" b="0"/>
              <a:pathLst>
                <a:path w="210600" h="653250" fill="none">
                  <a:moveTo>
                    <a:pt x="0" y="326625"/>
                  </a:moveTo>
                  <a:lnTo>
                    <a:pt x="0" y="-233025"/>
                  </a:lnTo>
                  <a:cubicBezTo>
                    <a:pt x="0" y="-284692"/>
                    <a:pt x="41933" y="-326625"/>
                    <a:pt x="93600" y="-326625"/>
                  </a:cubicBezTo>
                  <a:lnTo>
                    <a:pt x="210600" y="-326625"/>
                  </a:lnTo>
                </a:path>
              </a:pathLst>
            </a:custGeom>
            <a:noFill/>
            <a:ln w="15600" cap="rnd">
              <a:solidFill>
                <a:srgbClr val="0084C2"/>
              </a:solidFill>
              <a:round/>
            </a:ln>
          </p:spPr>
        </p:sp>
        <p:sp>
          <p:nvSpPr>
            <p:cNvPr id="187" name="MMConnector"/>
            <p:cNvSpPr/>
            <p:nvPr/>
          </p:nvSpPr>
          <p:spPr>
            <a:xfrm>
              <a:off x="5091016" y="1601953"/>
              <a:ext cx="421200" cy="15600"/>
            </a:xfrm>
            <a:custGeom>
              <a:avLst/>
              <a:gdLst/>
              <a:ahLst/>
              <a:cxnLst/>
              <a:rect l="0" t="0" r="0" b="0"/>
              <a:pathLst>
                <a:path w="421200" h="15600" fill="none">
                  <a:moveTo>
                    <a:pt x="-210600" y="0"/>
                  </a:moveTo>
                  <a:lnTo>
                    <a:pt x="0" y="0"/>
                  </a:lnTo>
                  <a:cubicBezTo>
                    <a:pt x="0" y="0"/>
                    <a:pt x="41933" y="0"/>
                    <a:pt x="93600" y="0"/>
                  </a:cubicBezTo>
                  <a:lnTo>
                    <a:pt x="210600" y="0"/>
                  </a:lnTo>
                </a:path>
              </a:pathLst>
            </a:custGeom>
            <a:noFill/>
            <a:ln w="15600" cap="rnd">
              <a:solidFill>
                <a:srgbClr val="0084C2"/>
              </a:solidFill>
              <a:round/>
            </a:ln>
          </p:spPr>
        </p:sp>
        <p:sp>
          <p:nvSpPr>
            <p:cNvPr id="197" name="MMConnector"/>
            <p:cNvSpPr/>
            <p:nvPr/>
          </p:nvSpPr>
          <p:spPr>
            <a:xfrm>
              <a:off x="5091016" y="2516503"/>
              <a:ext cx="210600" cy="261300"/>
            </a:xfrm>
            <a:custGeom>
              <a:avLst/>
              <a:gdLst/>
              <a:ahLst/>
              <a:cxnLst/>
              <a:rect l="0" t="0" r="0" b="0"/>
              <a:pathLst>
                <a:path w="210600" h="261300" fill="none">
                  <a:moveTo>
                    <a:pt x="0" y="-130650"/>
                  </a:moveTo>
                  <a:lnTo>
                    <a:pt x="0" y="37050"/>
                  </a:lnTo>
                  <a:cubicBezTo>
                    <a:pt x="0" y="88717"/>
                    <a:pt x="41933" y="130650"/>
                    <a:pt x="93600" y="130650"/>
                  </a:cubicBezTo>
                  <a:lnTo>
                    <a:pt x="210600" y="130650"/>
                  </a:lnTo>
                </a:path>
              </a:pathLst>
            </a:custGeom>
            <a:noFill/>
            <a:ln w="15600" cap="rnd">
              <a:solidFill>
                <a:srgbClr val="0084C2"/>
              </a:solidFill>
              <a:round/>
            </a:ln>
          </p:spPr>
        </p:sp>
        <p:sp>
          <p:nvSpPr>
            <p:cNvPr id="199" name="MMConnector"/>
            <p:cNvSpPr/>
            <p:nvPr/>
          </p:nvSpPr>
          <p:spPr>
            <a:xfrm>
              <a:off x="3312616" y="3235078"/>
              <a:ext cx="210600" cy="391950"/>
            </a:xfrm>
            <a:custGeom>
              <a:avLst/>
              <a:gdLst/>
              <a:ahLst/>
              <a:cxnLst/>
              <a:rect l="0" t="0" r="0" b="0"/>
              <a:pathLst>
                <a:path w="210600" h="391950" fill="none">
                  <a:moveTo>
                    <a:pt x="0" y="-195975"/>
                  </a:moveTo>
                  <a:lnTo>
                    <a:pt x="0" y="102375"/>
                  </a:lnTo>
                  <a:cubicBezTo>
                    <a:pt x="0" y="154042"/>
                    <a:pt x="41933" y="195975"/>
                    <a:pt x="93600" y="195975"/>
                  </a:cubicBezTo>
                  <a:lnTo>
                    <a:pt x="210600" y="195975"/>
                  </a:lnTo>
                </a:path>
              </a:pathLst>
            </a:custGeom>
            <a:noFill/>
            <a:ln w="15600" cap="rnd">
              <a:solidFill>
                <a:srgbClr val="0084C2"/>
              </a:solidFill>
              <a:round/>
            </a:ln>
          </p:spPr>
        </p:sp>
        <p:sp>
          <p:nvSpPr>
            <p:cNvPr id="201" name="MMConnector"/>
            <p:cNvSpPr/>
            <p:nvPr/>
          </p:nvSpPr>
          <p:spPr>
            <a:xfrm>
              <a:off x="5091016" y="3300403"/>
              <a:ext cx="421200" cy="261300"/>
            </a:xfrm>
            <a:custGeom>
              <a:avLst/>
              <a:gdLst/>
              <a:ahLst/>
              <a:cxnLst/>
              <a:rect l="0" t="0" r="0" b="0"/>
              <a:pathLst>
                <a:path w="421200" h="261300" fill="none">
                  <a:moveTo>
                    <a:pt x="-210600" y="130650"/>
                  </a:moveTo>
                  <a:lnTo>
                    <a:pt x="0" y="130650"/>
                  </a:lnTo>
                  <a:lnTo>
                    <a:pt x="0" y="-37050"/>
                  </a:lnTo>
                  <a:cubicBezTo>
                    <a:pt x="0" y="-88717"/>
                    <a:pt x="41933" y="-130650"/>
                    <a:pt x="93600" y="-130650"/>
                  </a:cubicBezTo>
                  <a:lnTo>
                    <a:pt x="210600" y="-130650"/>
                  </a:lnTo>
                </a:path>
              </a:pathLst>
            </a:custGeom>
            <a:noFill/>
            <a:ln w="15600" cap="rnd">
              <a:solidFill>
                <a:srgbClr val="0084C2"/>
              </a:solidFill>
              <a:round/>
            </a:ln>
          </p:spPr>
        </p:sp>
        <p:sp>
          <p:nvSpPr>
            <p:cNvPr id="215" name="MMConnector"/>
            <p:cNvSpPr/>
            <p:nvPr/>
          </p:nvSpPr>
          <p:spPr>
            <a:xfrm>
              <a:off x="5091016" y="4606903"/>
              <a:ext cx="210600" cy="261300"/>
            </a:xfrm>
            <a:custGeom>
              <a:avLst/>
              <a:gdLst/>
              <a:ahLst/>
              <a:cxnLst/>
              <a:rect l="0" t="0" r="0" b="0"/>
              <a:pathLst>
                <a:path w="210600" h="261300" fill="none">
                  <a:moveTo>
                    <a:pt x="0" y="-130650"/>
                  </a:moveTo>
                  <a:lnTo>
                    <a:pt x="0" y="37050"/>
                  </a:lnTo>
                  <a:cubicBezTo>
                    <a:pt x="0" y="88717"/>
                    <a:pt x="41933" y="130650"/>
                    <a:pt x="93600" y="130650"/>
                  </a:cubicBezTo>
                  <a:lnTo>
                    <a:pt x="210600" y="130650"/>
                  </a:lnTo>
                </a:path>
              </a:pathLst>
            </a:custGeom>
            <a:noFill/>
            <a:ln w="15600" cap="rnd">
              <a:solidFill>
                <a:srgbClr val="0084C2"/>
              </a:solidFill>
              <a:round/>
            </a:ln>
          </p:spPr>
        </p:sp>
        <p:sp>
          <p:nvSpPr>
            <p:cNvPr id="372" name="MMConnector"/>
            <p:cNvSpPr/>
            <p:nvPr/>
          </p:nvSpPr>
          <p:spPr>
            <a:xfrm>
              <a:off x="3312616" y="3757678"/>
              <a:ext cx="210600" cy="1437150"/>
            </a:xfrm>
            <a:custGeom>
              <a:avLst/>
              <a:gdLst/>
              <a:ahLst/>
              <a:cxnLst/>
              <a:rect l="0" t="0" r="0" b="0"/>
              <a:pathLst>
                <a:path w="210600" h="1437150" fill="none">
                  <a:moveTo>
                    <a:pt x="0" y="-718575"/>
                  </a:moveTo>
                  <a:lnTo>
                    <a:pt x="0" y="624975"/>
                  </a:lnTo>
                  <a:cubicBezTo>
                    <a:pt x="0" y="676642"/>
                    <a:pt x="41933" y="718575"/>
                    <a:pt x="93600" y="718575"/>
                  </a:cubicBezTo>
                  <a:lnTo>
                    <a:pt x="210600" y="718575"/>
                  </a:lnTo>
                </a:path>
              </a:pathLst>
            </a:custGeom>
            <a:noFill/>
            <a:ln w="15600" cap="rnd">
              <a:solidFill>
                <a:srgbClr val="0084C2"/>
              </a:solidFill>
              <a:round/>
            </a:ln>
          </p:spPr>
        </p:sp>
        <p:sp>
          <p:nvSpPr>
            <p:cNvPr id="374" name="MMConnector"/>
            <p:cNvSpPr/>
            <p:nvPr/>
          </p:nvSpPr>
          <p:spPr>
            <a:xfrm>
              <a:off x="5091016" y="2255203"/>
              <a:ext cx="421200" cy="261300"/>
            </a:xfrm>
            <a:custGeom>
              <a:avLst/>
              <a:gdLst/>
              <a:ahLst/>
              <a:cxnLst/>
              <a:rect l="0" t="0" r="0" b="0"/>
              <a:pathLst>
                <a:path w="421200" h="261300" fill="none">
                  <a:moveTo>
                    <a:pt x="-210600" y="130650"/>
                  </a:moveTo>
                  <a:lnTo>
                    <a:pt x="0" y="130650"/>
                  </a:lnTo>
                  <a:lnTo>
                    <a:pt x="0" y="-37050"/>
                  </a:lnTo>
                  <a:cubicBezTo>
                    <a:pt x="0" y="-88717"/>
                    <a:pt x="41933" y="-130650"/>
                    <a:pt x="93600" y="-130650"/>
                  </a:cubicBezTo>
                  <a:lnTo>
                    <a:pt x="210600" y="-130650"/>
                  </a:lnTo>
                </a:path>
              </a:pathLst>
            </a:custGeom>
            <a:noFill/>
            <a:ln w="15600" cap="rnd">
              <a:solidFill>
                <a:srgbClr val="0084C2"/>
              </a:solidFill>
              <a:round/>
            </a:ln>
          </p:spPr>
        </p:sp>
        <p:sp>
          <p:nvSpPr>
            <p:cNvPr id="376" name="MMConnector"/>
            <p:cNvSpPr/>
            <p:nvPr/>
          </p:nvSpPr>
          <p:spPr>
            <a:xfrm>
              <a:off x="5091016" y="4345603"/>
              <a:ext cx="421200" cy="261300"/>
            </a:xfrm>
            <a:custGeom>
              <a:avLst/>
              <a:gdLst/>
              <a:ahLst/>
              <a:cxnLst/>
              <a:rect l="0" t="0" r="0" b="0"/>
              <a:pathLst>
                <a:path w="421200" h="261300" fill="none">
                  <a:moveTo>
                    <a:pt x="-210600" y="130650"/>
                  </a:moveTo>
                  <a:lnTo>
                    <a:pt x="0" y="130650"/>
                  </a:lnTo>
                  <a:lnTo>
                    <a:pt x="0" y="-37050"/>
                  </a:lnTo>
                  <a:cubicBezTo>
                    <a:pt x="0" y="-88717"/>
                    <a:pt x="41933" y="-130650"/>
                    <a:pt x="93600" y="-130650"/>
                  </a:cubicBezTo>
                  <a:lnTo>
                    <a:pt x="210600" y="-130650"/>
                  </a:lnTo>
                </a:path>
              </a:pathLst>
            </a:custGeom>
            <a:noFill/>
            <a:ln w="15600" cap="rnd">
              <a:solidFill>
                <a:srgbClr val="0084C2"/>
              </a:solidFill>
              <a:round/>
            </a:ln>
          </p:spPr>
        </p:sp>
        <p:sp>
          <p:nvSpPr>
            <p:cNvPr id="382" name="MMConnector"/>
            <p:cNvSpPr/>
            <p:nvPr/>
          </p:nvSpPr>
          <p:spPr>
            <a:xfrm>
              <a:off x="5091016" y="3561703"/>
              <a:ext cx="210600" cy="261300"/>
            </a:xfrm>
            <a:custGeom>
              <a:avLst/>
              <a:gdLst/>
              <a:ahLst/>
              <a:cxnLst/>
              <a:rect l="0" t="0" r="0" b="0"/>
              <a:pathLst>
                <a:path w="210600" h="261300" fill="none">
                  <a:moveTo>
                    <a:pt x="0" y="-130650"/>
                  </a:moveTo>
                  <a:lnTo>
                    <a:pt x="0" y="37050"/>
                  </a:lnTo>
                  <a:cubicBezTo>
                    <a:pt x="0" y="88717"/>
                    <a:pt x="41933" y="130650"/>
                    <a:pt x="93600" y="130650"/>
                  </a:cubicBezTo>
                  <a:lnTo>
                    <a:pt x="210600" y="130650"/>
                  </a:lnTo>
                </a:path>
              </a:pathLst>
            </a:custGeom>
            <a:noFill/>
            <a:ln w="15600" cap="rnd">
              <a:solidFill>
                <a:srgbClr val="0084C2"/>
              </a:solidFill>
              <a:round/>
            </a:ln>
          </p:spPr>
        </p:sp>
        <p:sp>
          <p:nvSpPr>
            <p:cNvPr id="169" name="SubTopic"/>
            <p:cNvSpPr/>
            <p:nvPr/>
          </p:nvSpPr>
          <p:spPr>
            <a:xfrm>
              <a:off x="372016" y="3923428"/>
              <a:ext cx="1482000" cy="452400"/>
            </a:xfrm>
            <a:custGeom>
              <a:avLst/>
              <a:gdLst>
                <a:gd name="rtl" fmla="*/ 129480 w 1482000"/>
                <a:gd name="rtt" fmla="*/ 60840 h 452400"/>
                <a:gd name="rtr" fmla="*/ 1377480 w 1482000"/>
                <a:gd name="rtb" fmla="*/ 450840 h 452400"/>
              </a:gdLst>
              <a:ahLst/>
              <a:cxnLst/>
              <a:rect l="rtl" t="rtt" r="rtr" b="rtb"/>
              <a:pathLst>
                <a:path w="1482000" h="452400" stroke="0">
                  <a:moveTo>
                    <a:pt x="0" y="0"/>
                  </a:moveTo>
                  <a:lnTo>
                    <a:pt x="1482000" y="0"/>
                  </a:lnTo>
                  <a:lnTo>
                    <a:pt x="1482000" y="452400"/>
                  </a:lnTo>
                  <a:lnTo>
                    <a:pt x="0" y="452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6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185">
                  <a:solidFill>
                    <a:srgbClr val="000000"/>
                  </a:solidFill>
                  <a:latin typeface="华文中宋"/>
                </a:rPr>
                <a:t>定位原則</a:t>
              </a:r>
              <a:endParaRPr sz="2185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171" name="SubTopic"/>
            <p:cNvSpPr/>
            <p:nvPr/>
          </p:nvSpPr>
          <p:spPr>
            <a:xfrm>
              <a:off x="2275216" y="5049553"/>
              <a:ext cx="3213600" cy="421200"/>
            </a:xfrm>
            <a:custGeom>
              <a:avLst/>
              <a:gdLst>
                <a:gd name="rtl" fmla="*/ 129480 w 3213600"/>
                <a:gd name="rtt" fmla="*/ 60840 h 421200"/>
                <a:gd name="rtr" fmla="*/ 3109080 w 3213600"/>
                <a:gd name="rtb" fmla="*/ 419640 h 421200"/>
              </a:gdLst>
              <a:ahLst/>
              <a:cxnLst/>
              <a:rect l="rtl" t="rtt" r="rtr" b="rtb"/>
              <a:pathLst>
                <a:path w="3213600" h="421200" stroke="0">
                  <a:moveTo>
                    <a:pt x="0" y="0"/>
                  </a:moveTo>
                  <a:lnTo>
                    <a:pt x="3213600" y="0"/>
                  </a:lnTo>
                  <a:lnTo>
                    <a:pt x="3213600" y="421200"/>
                  </a:lnTo>
                  <a:lnTo>
                    <a:pt x="0" y="421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6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30">
                  <a:solidFill>
                    <a:srgbClr val="000000"/>
                  </a:solidFill>
                  <a:latin typeface="华文中宋"/>
                </a:rPr>
                <a:t>先弄清問題，再尋找答案</a:t>
              </a:r>
              <a:endParaRPr sz="203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174" name="SubTopic"/>
            <p:cNvSpPr/>
            <p:nvPr/>
          </p:nvSpPr>
          <p:spPr>
            <a:xfrm>
              <a:off x="2275216" y="2828503"/>
              <a:ext cx="826800" cy="421200"/>
            </a:xfrm>
            <a:custGeom>
              <a:avLst/>
              <a:gdLst>
                <a:gd name="rtl" fmla="*/ 129480 w 826800"/>
                <a:gd name="rtt" fmla="*/ 60840 h 421200"/>
                <a:gd name="rtr" fmla="*/ 722280 w 826800"/>
                <a:gd name="rtb" fmla="*/ 419640 h 421200"/>
              </a:gdLst>
              <a:ahLst/>
              <a:cxnLst/>
              <a:rect l="rtl" t="rtt" r="rtr" b="rtb"/>
              <a:pathLst>
                <a:path w="826800" h="421200" stroke="0">
                  <a:moveTo>
                    <a:pt x="0" y="0"/>
                  </a:moveTo>
                  <a:lnTo>
                    <a:pt x="826800" y="0"/>
                  </a:lnTo>
                  <a:lnTo>
                    <a:pt x="826800" y="421200"/>
                  </a:lnTo>
                  <a:lnTo>
                    <a:pt x="0" y="421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6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30">
                  <a:solidFill>
                    <a:srgbClr val="000000"/>
                  </a:solidFill>
                  <a:latin typeface="华文中宋"/>
                </a:rPr>
                <a:t>問題</a:t>
              </a:r>
              <a:endParaRPr sz="203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176" name="SubTopic"/>
            <p:cNvSpPr/>
            <p:nvPr/>
          </p:nvSpPr>
          <p:spPr>
            <a:xfrm>
              <a:off x="3523216" y="1391353"/>
              <a:ext cx="1357200" cy="421200"/>
            </a:xfrm>
            <a:custGeom>
              <a:avLst/>
              <a:gdLst>
                <a:gd name="rtl" fmla="*/ 129480 w 1357200"/>
                <a:gd name="rtt" fmla="*/ 60840 h 421200"/>
                <a:gd name="rtr" fmla="*/ 1252680 w 1357200"/>
                <a:gd name="rtb" fmla="*/ 419640 h 421200"/>
              </a:gdLst>
              <a:ahLst/>
              <a:cxnLst/>
              <a:rect l="rtl" t="rtt" r="rtr" b="rtb"/>
              <a:pathLst>
                <a:path w="1357200" h="421200" stroke="0">
                  <a:moveTo>
                    <a:pt x="0" y="0"/>
                  </a:moveTo>
                  <a:lnTo>
                    <a:pt x="1357200" y="0"/>
                  </a:lnTo>
                  <a:lnTo>
                    <a:pt x="1357200" y="421200"/>
                  </a:lnTo>
                  <a:lnTo>
                    <a:pt x="0" y="421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6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30">
                  <a:solidFill>
                    <a:srgbClr val="000000"/>
                  </a:solidFill>
                  <a:latin typeface="华文中宋"/>
                </a:rPr>
                <a:t>已有定位</a:t>
              </a:r>
              <a:endParaRPr sz="203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178" name="SubTopic"/>
            <p:cNvSpPr/>
            <p:nvPr/>
          </p:nvSpPr>
          <p:spPr>
            <a:xfrm>
              <a:off x="3523216" y="2175253"/>
              <a:ext cx="1357200" cy="421200"/>
            </a:xfrm>
            <a:custGeom>
              <a:avLst/>
              <a:gdLst>
                <a:gd name="rtl" fmla="*/ 129480 w 1357200"/>
                <a:gd name="rtt" fmla="*/ 60840 h 421200"/>
                <a:gd name="rtr" fmla="*/ 1252680 w 1357200"/>
                <a:gd name="rtb" fmla="*/ 419640 h 421200"/>
              </a:gdLst>
              <a:ahLst/>
              <a:cxnLst/>
              <a:rect l="rtl" t="rtt" r="rtr" b="rtb"/>
              <a:pathLst>
                <a:path w="1357200" h="421200" stroke="0">
                  <a:moveTo>
                    <a:pt x="0" y="0"/>
                  </a:moveTo>
                  <a:lnTo>
                    <a:pt x="1357200" y="0"/>
                  </a:lnTo>
                  <a:lnTo>
                    <a:pt x="1357200" y="421200"/>
                  </a:lnTo>
                  <a:lnTo>
                    <a:pt x="0" y="421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6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30">
                  <a:solidFill>
                    <a:srgbClr val="000000"/>
                  </a:solidFill>
                  <a:latin typeface="华文中宋"/>
                </a:rPr>
                <a:t>未來定位</a:t>
              </a:r>
              <a:endParaRPr sz="203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186" name="SubTopic"/>
            <p:cNvSpPr/>
            <p:nvPr/>
          </p:nvSpPr>
          <p:spPr>
            <a:xfrm>
              <a:off x="5301616" y="1391353"/>
              <a:ext cx="2418000" cy="421200"/>
            </a:xfrm>
            <a:custGeom>
              <a:avLst/>
              <a:gdLst>
                <a:gd name="rtl" fmla="*/ 129480 w 2418000"/>
                <a:gd name="rtt" fmla="*/ 60840 h 421200"/>
                <a:gd name="rtr" fmla="*/ 2313480 w 2418000"/>
                <a:gd name="rtb" fmla="*/ 419640 h 421200"/>
              </a:gdLst>
              <a:ahLst/>
              <a:cxnLst/>
              <a:rect l="rtl" t="rtt" r="rtr" b="rtb"/>
              <a:pathLst>
                <a:path w="2418000" h="421200" stroke="0">
                  <a:moveTo>
                    <a:pt x="0" y="0"/>
                  </a:moveTo>
                  <a:lnTo>
                    <a:pt x="2418000" y="0"/>
                  </a:lnTo>
                  <a:lnTo>
                    <a:pt x="2418000" y="421200"/>
                  </a:lnTo>
                  <a:lnTo>
                    <a:pt x="0" y="421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6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30">
                  <a:solidFill>
                    <a:srgbClr val="000000"/>
                  </a:solidFill>
                  <a:latin typeface="华文中宋"/>
                </a:rPr>
                <a:t>從客觀市場上獲取</a:t>
              </a:r>
              <a:endParaRPr sz="203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196" name="SubTopic"/>
            <p:cNvSpPr/>
            <p:nvPr/>
          </p:nvSpPr>
          <p:spPr>
            <a:xfrm>
              <a:off x="5301616" y="2436553"/>
              <a:ext cx="2574000" cy="421200"/>
            </a:xfrm>
            <a:custGeom>
              <a:avLst/>
              <a:gdLst>
                <a:gd name="rtl" fmla="*/ 129480 w 2574000"/>
                <a:gd name="rtt" fmla="*/ 60840 h 421200"/>
                <a:gd name="rtr" fmla="*/ 2469480 w 2574000"/>
                <a:gd name="rtb" fmla="*/ 419640 h 421200"/>
              </a:gdLst>
              <a:ahLst/>
              <a:cxnLst/>
              <a:rect l="rtl" t="rtt" r="rtr" b="rtb"/>
              <a:pathLst>
                <a:path w="2574000" h="421200" stroke="0">
                  <a:moveTo>
                    <a:pt x="0" y="0"/>
                  </a:moveTo>
                  <a:lnTo>
                    <a:pt x="2574000" y="0"/>
                  </a:lnTo>
                  <a:lnTo>
                    <a:pt x="2574000" y="421200"/>
                  </a:lnTo>
                  <a:lnTo>
                    <a:pt x="0" y="421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6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30">
                  <a:solidFill>
                    <a:srgbClr val="000000"/>
                  </a:solidFill>
                  <a:latin typeface="华文中宋"/>
                </a:rPr>
                <a:t>面面俱到=一事無成</a:t>
              </a:r>
              <a:endParaRPr sz="203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198" name="SubTopic"/>
            <p:cNvSpPr/>
            <p:nvPr/>
          </p:nvSpPr>
          <p:spPr>
            <a:xfrm>
              <a:off x="3523216" y="3220453"/>
              <a:ext cx="1357200" cy="421200"/>
            </a:xfrm>
            <a:custGeom>
              <a:avLst/>
              <a:gdLst>
                <a:gd name="rtl" fmla="*/ 129480 w 1357200"/>
                <a:gd name="rtt" fmla="*/ 60840 h 421200"/>
                <a:gd name="rtr" fmla="*/ 1252680 w 1357200"/>
                <a:gd name="rtb" fmla="*/ 419640 h 421200"/>
              </a:gdLst>
              <a:ahLst/>
              <a:cxnLst/>
              <a:rect l="rtl" t="rtt" r="rtr" b="rtb"/>
              <a:pathLst>
                <a:path w="1357200" h="421200" stroke="0">
                  <a:moveTo>
                    <a:pt x="0" y="0"/>
                  </a:moveTo>
                  <a:lnTo>
                    <a:pt x="1357200" y="0"/>
                  </a:lnTo>
                  <a:lnTo>
                    <a:pt x="1357200" y="421200"/>
                  </a:lnTo>
                  <a:lnTo>
                    <a:pt x="0" y="421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6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30">
                  <a:solidFill>
                    <a:srgbClr val="000000"/>
                  </a:solidFill>
                  <a:latin typeface="华文中宋"/>
                </a:rPr>
                <a:t>競爭對手</a:t>
              </a:r>
              <a:endParaRPr sz="203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200" name="SubTopic"/>
            <p:cNvSpPr/>
            <p:nvPr/>
          </p:nvSpPr>
          <p:spPr>
            <a:xfrm>
              <a:off x="5301616" y="2959153"/>
              <a:ext cx="3213600" cy="421200"/>
            </a:xfrm>
            <a:custGeom>
              <a:avLst/>
              <a:gdLst>
                <a:gd name="rtl" fmla="*/ 129480 w 3213600"/>
                <a:gd name="rtt" fmla="*/ 60840 h 421200"/>
                <a:gd name="rtr" fmla="*/ 3109080 w 3213600"/>
                <a:gd name="rtb" fmla="*/ 419640 h 421200"/>
              </a:gdLst>
              <a:ahLst/>
              <a:cxnLst/>
              <a:rect l="rtl" t="rtt" r="rtr" b="rtb"/>
              <a:pathLst>
                <a:path w="3213600" h="421200" stroke="0">
                  <a:moveTo>
                    <a:pt x="0" y="0"/>
                  </a:moveTo>
                  <a:lnTo>
                    <a:pt x="3213600" y="0"/>
                  </a:lnTo>
                  <a:lnTo>
                    <a:pt x="3213600" y="421200"/>
                  </a:lnTo>
                  <a:lnTo>
                    <a:pt x="0" y="421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6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30">
                  <a:solidFill>
                    <a:srgbClr val="000000"/>
                  </a:solidFill>
                  <a:latin typeface="华文中宋"/>
                </a:rPr>
                <a:t>從不同角度避免更多競爭</a:t>
              </a:r>
              <a:endParaRPr sz="203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214" name="SubTopic"/>
            <p:cNvSpPr/>
            <p:nvPr/>
          </p:nvSpPr>
          <p:spPr>
            <a:xfrm>
              <a:off x="5301616" y="4526953"/>
              <a:ext cx="2683200" cy="421200"/>
            </a:xfrm>
            <a:custGeom>
              <a:avLst/>
              <a:gdLst>
                <a:gd name="rtl" fmla="*/ 129480 w 2683200"/>
                <a:gd name="rtt" fmla="*/ 60840 h 421200"/>
                <a:gd name="rtr" fmla="*/ 2578680 w 2683200"/>
                <a:gd name="rtb" fmla="*/ 419640 h 421200"/>
              </a:gdLst>
              <a:ahLst/>
              <a:cxnLst/>
              <a:rect l="rtl" t="rtt" r="rtr" b="rtb"/>
              <a:pathLst>
                <a:path w="2683200" h="421200" stroke="0">
                  <a:moveTo>
                    <a:pt x="0" y="0"/>
                  </a:moveTo>
                  <a:lnTo>
                    <a:pt x="2683200" y="0"/>
                  </a:lnTo>
                  <a:lnTo>
                    <a:pt x="2683200" y="421200"/>
                  </a:lnTo>
                  <a:lnTo>
                    <a:pt x="0" y="421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6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30">
                  <a:solidFill>
                    <a:srgbClr val="000000"/>
                  </a:solidFill>
                  <a:latin typeface="华文中宋"/>
                </a:rPr>
                <a:t>日復一日，年復一年</a:t>
              </a:r>
              <a:endParaRPr sz="203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71" name="SubTopic"/>
            <p:cNvSpPr/>
            <p:nvPr/>
          </p:nvSpPr>
          <p:spPr>
            <a:xfrm>
              <a:off x="3523216" y="4265653"/>
              <a:ext cx="1357200" cy="421200"/>
            </a:xfrm>
            <a:custGeom>
              <a:avLst/>
              <a:gdLst>
                <a:gd name="rtl" fmla="*/ 129480 w 1357200"/>
                <a:gd name="rtt" fmla="*/ 60840 h 421200"/>
                <a:gd name="rtr" fmla="*/ 1252680 w 1357200"/>
                <a:gd name="rtb" fmla="*/ 419640 h 421200"/>
              </a:gdLst>
              <a:ahLst/>
              <a:cxnLst/>
              <a:rect l="rtl" t="rtt" r="rtr" b="rtb"/>
              <a:pathLst>
                <a:path w="1357200" h="421200" stroke="0">
                  <a:moveTo>
                    <a:pt x="0" y="0"/>
                  </a:moveTo>
                  <a:lnTo>
                    <a:pt x="1357200" y="0"/>
                  </a:lnTo>
                  <a:lnTo>
                    <a:pt x="1357200" y="421200"/>
                  </a:lnTo>
                  <a:lnTo>
                    <a:pt x="0" y="421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6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30">
                  <a:solidFill>
                    <a:srgbClr val="000000"/>
                  </a:solidFill>
                  <a:latin typeface="华文中宋"/>
                </a:rPr>
                <a:t>定位執行</a:t>
              </a:r>
              <a:endParaRPr sz="203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73" name="SubTopic"/>
            <p:cNvSpPr/>
            <p:nvPr/>
          </p:nvSpPr>
          <p:spPr>
            <a:xfrm>
              <a:off x="5301616" y="1913953"/>
              <a:ext cx="1357200" cy="421200"/>
            </a:xfrm>
            <a:custGeom>
              <a:avLst/>
              <a:gdLst>
                <a:gd name="rtl" fmla="*/ 129480 w 1357200"/>
                <a:gd name="rtt" fmla="*/ 60840 h 421200"/>
                <a:gd name="rtr" fmla="*/ 1252680 w 1357200"/>
                <a:gd name="rtb" fmla="*/ 419640 h 421200"/>
              </a:gdLst>
              <a:ahLst/>
              <a:cxnLst/>
              <a:rect l="rtl" t="rtt" r="rtr" b="rtb"/>
              <a:pathLst>
                <a:path w="1357200" h="421200" stroke="0">
                  <a:moveTo>
                    <a:pt x="0" y="0"/>
                  </a:moveTo>
                  <a:lnTo>
                    <a:pt x="1357200" y="0"/>
                  </a:lnTo>
                  <a:lnTo>
                    <a:pt x="1357200" y="421200"/>
                  </a:lnTo>
                  <a:lnTo>
                    <a:pt x="0" y="421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6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30">
                  <a:solidFill>
                    <a:srgbClr val="000000"/>
                  </a:solidFill>
                  <a:latin typeface="华文中宋"/>
                </a:rPr>
                <a:t>眼光長遠</a:t>
              </a:r>
              <a:endParaRPr sz="203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75" name="SubTopic"/>
            <p:cNvSpPr/>
            <p:nvPr/>
          </p:nvSpPr>
          <p:spPr>
            <a:xfrm>
              <a:off x="5301616" y="4004353"/>
              <a:ext cx="1887600" cy="421200"/>
            </a:xfrm>
            <a:custGeom>
              <a:avLst/>
              <a:gdLst>
                <a:gd name="rtl" fmla="*/ 129480 w 1887600"/>
                <a:gd name="rtt" fmla="*/ 60840 h 421200"/>
                <a:gd name="rtr" fmla="*/ 1783080 w 1887600"/>
                <a:gd name="rtb" fmla="*/ 419640 h 421200"/>
              </a:gdLst>
              <a:ahLst/>
              <a:cxnLst/>
              <a:rect l="rtl" t="rtt" r="rtr" b="rtb"/>
              <a:pathLst>
                <a:path w="1887600" h="421200" stroke="0">
                  <a:moveTo>
                    <a:pt x="0" y="0"/>
                  </a:moveTo>
                  <a:lnTo>
                    <a:pt x="1887600" y="0"/>
                  </a:lnTo>
                  <a:lnTo>
                    <a:pt x="1887600" y="421200"/>
                  </a:lnTo>
                  <a:lnTo>
                    <a:pt x="0" y="421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6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30" dirty="0" err="1">
                  <a:solidFill>
                    <a:srgbClr val="0070C0"/>
                  </a:solidFill>
                  <a:latin typeface="华文中宋"/>
                </a:rPr>
                <a:t>定位在於積累</a:t>
              </a:r>
              <a:endParaRPr sz="2030" dirty="0">
                <a:solidFill>
                  <a:srgbClr val="0070C0"/>
                </a:solidFill>
                <a:latin typeface="华文中宋"/>
              </a:endParaRPr>
            </a:p>
          </p:txBody>
        </p:sp>
        <p:sp>
          <p:nvSpPr>
            <p:cNvPr id="381" name="SubTopic"/>
            <p:cNvSpPr/>
            <p:nvPr/>
          </p:nvSpPr>
          <p:spPr>
            <a:xfrm>
              <a:off x="5301616" y="3481753"/>
              <a:ext cx="3478800" cy="421200"/>
            </a:xfrm>
            <a:custGeom>
              <a:avLst/>
              <a:gdLst>
                <a:gd name="rtl" fmla="*/ 129480 w 3478800"/>
                <a:gd name="rtt" fmla="*/ 60840 h 421200"/>
                <a:gd name="rtr" fmla="*/ 3374280 w 3478800"/>
                <a:gd name="rtb" fmla="*/ 419640 h 421200"/>
              </a:gdLst>
              <a:ahLst/>
              <a:cxnLst/>
              <a:rect l="rtl" t="rtt" r="rtr" b="rtb"/>
              <a:pathLst>
                <a:path w="3478800" h="421200" stroke="0">
                  <a:moveTo>
                    <a:pt x="0" y="0"/>
                  </a:moveTo>
                  <a:lnTo>
                    <a:pt x="3478800" y="0"/>
                  </a:lnTo>
                  <a:lnTo>
                    <a:pt x="3478800" y="421200"/>
                  </a:lnTo>
                  <a:lnTo>
                    <a:pt x="0" y="4212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6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030">
                  <a:solidFill>
                    <a:srgbClr val="000000"/>
                  </a:solidFill>
                  <a:latin typeface="华文中宋"/>
                </a:rPr>
                <a:t>找到未被其他人佔據的空位</a:t>
              </a:r>
              <a:endParaRPr sz="2030">
                <a:solidFill>
                  <a:srgbClr val="000000"/>
                </a:solidFill>
                <a:latin typeface="华文中宋"/>
              </a:endParaRPr>
            </a:p>
          </p:txBody>
        </p:sp>
      </p:grpSp>
    </p:spTree>
  </p:cSld>
  <p:clrMapOvr>
    <a:masterClrMapping/>
  </p:clrMapOvr>
  <p:transition spd="slow" advTm="10000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页面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roup356"/>
          <p:cNvGrpSpPr/>
          <p:nvPr/>
        </p:nvGrpSpPr>
        <p:grpSpPr>
          <a:xfrm>
            <a:off x="371987" y="1178372"/>
            <a:ext cx="8393600" cy="4877813"/>
            <a:chOff x="371987" y="1178372"/>
            <a:chExt cx="8393600" cy="4877813"/>
          </a:xfrm>
        </p:grpSpPr>
        <p:sp>
          <p:nvSpPr>
            <p:cNvPr id="293" name="MMConnector"/>
            <p:cNvSpPr/>
            <p:nvPr/>
          </p:nvSpPr>
          <p:spPr>
            <a:xfrm>
              <a:off x="2238187" y="4831760"/>
              <a:ext cx="232200" cy="1224425"/>
            </a:xfrm>
            <a:custGeom>
              <a:avLst/>
              <a:gdLst/>
              <a:ahLst/>
              <a:cxnLst/>
              <a:rect l="0" t="0" r="0" b="0"/>
              <a:pathLst>
                <a:path w="232200" h="1224425" fill="none">
                  <a:moveTo>
                    <a:pt x="0" y="-612212"/>
                  </a:moveTo>
                  <a:lnTo>
                    <a:pt x="0" y="509013"/>
                  </a:lnTo>
                  <a:cubicBezTo>
                    <a:pt x="0" y="565979"/>
                    <a:pt x="46234" y="612213"/>
                    <a:pt x="103200" y="612213"/>
                  </a:cubicBezTo>
                  <a:lnTo>
                    <a:pt x="232200" y="612213"/>
                  </a:lnTo>
                </a:path>
              </a:pathLst>
            </a:custGeom>
            <a:noFill/>
            <a:ln w="17200" cap="rnd">
              <a:solidFill>
                <a:srgbClr val="0084C2"/>
              </a:solidFill>
              <a:round/>
            </a:ln>
          </p:spPr>
        </p:sp>
        <p:sp>
          <p:nvSpPr>
            <p:cNvPr id="295" name="MMConnector"/>
            <p:cNvSpPr/>
            <p:nvPr/>
          </p:nvSpPr>
          <p:spPr>
            <a:xfrm>
              <a:off x="4990187" y="1986772"/>
              <a:ext cx="464400" cy="17200"/>
            </a:xfrm>
            <a:custGeom>
              <a:avLst/>
              <a:gdLst/>
              <a:ahLst/>
              <a:cxnLst/>
              <a:rect l="0" t="0" r="0" b="0"/>
              <a:pathLst>
                <a:path w="464400" h="17200" fill="none">
                  <a:moveTo>
                    <a:pt x="-232200" y="0"/>
                  </a:moveTo>
                  <a:lnTo>
                    <a:pt x="0" y="0"/>
                  </a:lnTo>
                  <a:cubicBezTo>
                    <a:pt x="0" y="0"/>
                    <a:pt x="46234" y="0"/>
                    <a:pt x="103200" y="0"/>
                  </a:cubicBezTo>
                  <a:lnTo>
                    <a:pt x="232200" y="0"/>
                  </a:lnTo>
                </a:path>
              </a:pathLst>
            </a:custGeom>
            <a:noFill/>
            <a:ln w="17200" cap="rnd">
              <a:solidFill>
                <a:srgbClr val="0084C2"/>
              </a:solidFill>
              <a:round/>
            </a:ln>
          </p:spPr>
        </p:sp>
        <p:sp>
          <p:nvSpPr>
            <p:cNvPr id="297" name="MMConnector"/>
            <p:cNvSpPr/>
            <p:nvPr/>
          </p:nvSpPr>
          <p:spPr>
            <a:xfrm>
              <a:off x="4990187" y="2995122"/>
              <a:ext cx="232200" cy="288100"/>
            </a:xfrm>
            <a:custGeom>
              <a:avLst/>
              <a:gdLst/>
              <a:ahLst/>
              <a:cxnLst/>
              <a:rect l="0" t="0" r="0" b="0"/>
              <a:pathLst>
                <a:path w="232200" h="288100" fill="none">
                  <a:moveTo>
                    <a:pt x="0" y="-144050"/>
                  </a:moveTo>
                  <a:lnTo>
                    <a:pt x="0" y="40850"/>
                  </a:lnTo>
                  <a:cubicBezTo>
                    <a:pt x="0" y="97816"/>
                    <a:pt x="46234" y="144050"/>
                    <a:pt x="103200" y="144050"/>
                  </a:cubicBezTo>
                  <a:lnTo>
                    <a:pt x="232200" y="144050"/>
                  </a:lnTo>
                </a:path>
              </a:pathLst>
            </a:custGeom>
            <a:noFill/>
            <a:ln w="17200" cap="rnd">
              <a:solidFill>
                <a:srgbClr val="0084C2"/>
              </a:solidFill>
              <a:round/>
            </a:ln>
          </p:spPr>
        </p:sp>
        <p:sp>
          <p:nvSpPr>
            <p:cNvPr id="299" name="MMConnector"/>
            <p:cNvSpPr/>
            <p:nvPr/>
          </p:nvSpPr>
          <p:spPr>
            <a:xfrm>
              <a:off x="4990187" y="4723722"/>
              <a:ext cx="232200" cy="288100"/>
            </a:xfrm>
            <a:custGeom>
              <a:avLst/>
              <a:gdLst/>
              <a:ahLst/>
              <a:cxnLst/>
              <a:rect l="0" t="0" r="0" b="0"/>
              <a:pathLst>
                <a:path w="232200" h="288100" fill="none">
                  <a:moveTo>
                    <a:pt x="0" y="-144050"/>
                  </a:moveTo>
                  <a:lnTo>
                    <a:pt x="0" y="40850"/>
                  </a:lnTo>
                  <a:cubicBezTo>
                    <a:pt x="0" y="97816"/>
                    <a:pt x="46234" y="144050"/>
                    <a:pt x="103200" y="144050"/>
                  </a:cubicBezTo>
                  <a:lnTo>
                    <a:pt x="232200" y="144050"/>
                  </a:lnTo>
                </a:path>
              </a:pathLst>
            </a:custGeom>
            <a:noFill/>
            <a:ln w="17200" cap="rnd">
              <a:solidFill>
                <a:srgbClr val="0084C2"/>
              </a:solidFill>
              <a:round/>
            </a:ln>
          </p:spPr>
        </p:sp>
        <p:sp>
          <p:nvSpPr>
            <p:cNvPr id="301" name="MMConnector"/>
            <p:cNvSpPr/>
            <p:nvPr/>
          </p:nvSpPr>
          <p:spPr>
            <a:xfrm>
              <a:off x="4990187" y="3715372"/>
              <a:ext cx="464400" cy="17200"/>
            </a:xfrm>
            <a:custGeom>
              <a:avLst/>
              <a:gdLst/>
              <a:ahLst/>
              <a:cxnLst/>
              <a:rect l="0" t="0" r="0" b="0"/>
              <a:pathLst>
                <a:path w="464400" h="17200" fill="none">
                  <a:moveTo>
                    <a:pt x="-232200" y="0"/>
                  </a:moveTo>
                  <a:lnTo>
                    <a:pt x="0" y="0"/>
                  </a:lnTo>
                  <a:cubicBezTo>
                    <a:pt x="0" y="0"/>
                    <a:pt x="46234" y="0"/>
                    <a:pt x="103200" y="0"/>
                  </a:cubicBezTo>
                  <a:lnTo>
                    <a:pt x="232200" y="0"/>
                  </a:lnTo>
                </a:path>
              </a:pathLst>
            </a:custGeom>
            <a:noFill/>
            <a:ln w="17200" cap="rnd">
              <a:solidFill>
                <a:srgbClr val="0084C2"/>
              </a:solidFill>
              <a:round/>
            </a:ln>
          </p:spPr>
        </p:sp>
        <p:sp>
          <p:nvSpPr>
            <p:cNvPr id="303" name="MMConnector"/>
            <p:cNvSpPr/>
            <p:nvPr/>
          </p:nvSpPr>
          <p:spPr>
            <a:xfrm>
              <a:off x="4990187" y="2707022"/>
              <a:ext cx="464400" cy="288100"/>
            </a:xfrm>
            <a:custGeom>
              <a:avLst/>
              <a:gdLst/>
              <a:ahLst/>
              <a:cxnLst/>
              <a:rect l="0" t="0" r="0" b="0"/>
              <a:pathLst>
                <a:path w="464400" h="288100" fill="none">
                  <a:moveTo>
                    <a:pt x="-232200" y="144050"/>
                  </a:moveTo>
                  <a:lnTo>
                    <a:pt x="0" y="144050"/>
                  </a:lnTo>
                  <a:lnTo>
                    <a:pt x="0" y="-40850"/>
                  </a:lnTo>
                  <a:cubicBezTo>
                    <a:pt x="0" y="-97816"/>
                    <a:pt x="46234" y="-144050"/>
                    <a:pt x="103200" y="-144050"/>
                  </a:cubicBezTo>
                  <a:lnTo>
                    <a:pt x="232200" y="-144050"/>
                  </a:lnTo>
                </a:path>
              </a:pathLst>
            </a:custGeom>
            <a:noFill/>
            <a:ln w="17200" cap="rnd">
              <a:solidFill>
                <a:srgbClr val="0084C2"/>
              </a:solidFill>
              <a:round/>
            </a:ln>
          </p:spPr>
        </p:sp>
        <p:sp>
          <p:nvSpPr>
            <p:cNvPr id="305" name="MMConnector"/>
            <p:cNvSpPr/>
            <p:nvPr/>
          </p:nvSpPr>
          <p:spPr>
            <a:xfrm>
              <a:off x="4990187" y="1410572"/>
              <a:ext cx="464400" cy="17200"/>
            </a:xfrm>
            <a:custGeom>
              <a:avLst/>
              <a:gdLst/>
              <a:ahLst/>
              <a:cxnLst/>
              <a:rect l="0" t="0" r="0" b="0"/>
              <a:pathLst>
                <a:path w="464400" h="17200" fill="none">
                  <a:moveTo>
                    <a:pt x="-232200" y="0"/>
                  </a:moveTo>
                  <a:lnTo>
                    <a:pt x="0" y="0"/>
                  </a:lnTo>
                  <a:cubicBezTo>
                    <a:pt x="0" y="0"/>
                    <a:pt x="46234" y="0"/>
                    <a:pt x="103200" y="0"/>
                  </a:cubicBezTo>
                  <a:lnTo>
                    <a:pt x="232200" y="0"/>
                  </a:lnTo>
                </a:path>
              </a:pathLst>
            </a:custGeom>
            <a:noFill/>
            <a:ln w="17200" cap="rnd">
              <a:solidFill>
                <a:srgbClr val="0084C2"/>
              </a:solidFill>
              <a:round/>
            </a:ln>
          </p:spPr>
        </p:sp>
        <p:sp>
          <p:nvSpPr>
            <p:cNvPr id="307" name="MMConnector"/>
            <p:cNvSpPr/>
            <p:nvPr/>
          </p:nvSpPr>
          <p:spPr>
            <a:xfrm>
              <a:off x="3614187" y="2202847"/>
              <a:ext cx="464400" cy="1584550"/>
            </a:xfrm>
            <a:custGeom>
              <a:avLst/>
              <a:gdLst/>
              <a:ahLst/>
              <a:cxnLst/>
              <a:rect l="0" t="0" r="0" b="0"/>
              <a:pathLst>
                <a:path w="464400" h="1584550" fill="none">
                  <a:moveTo>
                    <a:pt x="-232200" y="792275"/>
                  </a:moveTo>
                  <a:lnTo>
                    <a:pt x="0" y="792275"/>
                  </a:lnTo>
                  <a:lnTo>
                    <a:pt x="0" y="-689075"/>
                  </a:lnTo>
                  <a:cubicBezTo>
                    <a:pt x="0" y="-746041"/>
                    <a:pt x="46234" y="-792275"/>
                    <a:pt x="103200" y="-792275"/>
                  </a:cubicBezTo>
                  <a:lnTo>
                    <a:pt x="232200" y="-792275"/>
                  </a:lnTo>
                </a:path>
              </a:pathLst>
            </a:custGeom>
            <a:noFill/>
            <a:ln w="17200" cap="rnd">
              <a:solidFill>
                <a:srgbClr val="0084C2"/>
              </a:solidFill>
              <a:round/>
            </a:ln>
          </p:spPr>
        </p:sp>
        <p:sp>
          <p:nvSpPr>
            <p:cNvPr id="309" name="MMConnector"/>
            <p:cNvSpPr/>
            <p:nvPr/>
          </p:nvSpPr>
          <p:spPr>
            <a:xfrm>
              <a:off x="3614187" y="2490947"/>
              <a:ext cx="232200" cy="1008350"/>
            </a:xfrm>
            <a:custGeom>
              <a:avLst/>
              <a:gdLst/>
              <a:ahLst/>
              <a:cxnLst/>
              <a:rect l="0" t="0" r="0" b="0"/>
              <a:pathLst>
                <a:path w="232200" h="1008350" fill="none">
                  <a:moveTo>
                    <a:pt x="0" y="504175"/>
                  </a:moveTo>
                  <a:lnTo>
                    <a:pt x="0" y="-400975"/>
                  </a:lnTo>
                  <a:cubicBezTo>
                    <a:pt x="0" y="-457941"/>
                    <a:pt x="46234" y="-504175"/>
                    <a:pt x="103200" y="-504175"/>
                  </a:cubicBezTo>
                  <a:lnTo>
                    <a:pt x="232200" y="-504175"/>
                  </a:lnTo>
                </a:path>
              </a:pathLst>
            </a:custGeom>
            <a:noFill/>
            <a:ln w="17200" cap="rnd">
              <a:solidFill>
                <a:srgbClr val="0084C2"/>
              </a:solidFill>
              <a:round/>
            </a:ln>
          </p:spPr>
        </p:sp>
        <p:sp>
          <p:nvSpPr>
            <p:cNvPr id="311" name="MMConnector"/>
            <p:cNvSpPr/>
            <p:nvPr/>
          </p:nvSpPr>
          <p:spPr>
            <a:xfrm>
              <a:off x="3614187" y="2923097"/>
              <a:ext cx="232200" cy="144050"/>
            </a:xfrm>
            <a:custGeom>
              <a:avLst/>
              <a:gdLst/>
              <a:ahLst/>
              <a:cxnLst/>
              <a:rect l="0" t="0" r="0" b="0"/>
              <a:pathLst>
                <a:path w="232200" h="144050" fill="none">
                  <a:moveTo>
                    <a:pt x="0" y="72025"/>
                  </a:moveTo>
                  <a:lnTo>
                    <a:pt x="0" y="31175"/>
                  </a:lnTo>
                  <a:cubicBezTo>
                    <a:pt x="0" y="-25791"/>
                    <a:pt x="46234" y="-72025"/>
                    <a:pt x="103200" y="-72025"/>
                  </a:cubicBezTo>
                  <a:lnTo>
                    <a:pt x="232200" y="-72025"/>
                  </a:lnTo>
                </a:path>
              </a:pathLst>
            </a:custGeom>
            <a:noFill/>
            <a:ln w="17200" cap="rnd">
              <a:solidFill>
                <a:srgbClr val="0084C2"/>
              </a:solidFill>
              <a:round/>
            </a:ln>
          </p:spPr>
        </p:sp>
        <p:sp>
          <p:nvSpPr>
            <p:cNvPr id="313" name="MMConnector"/>
            <p:cNvSpPr/>
            <p:nvPr/>
          </p:nvSpPr>
          <p:spPr>
            <a:xfrm>
              <a:off x="3614187" y="3787397"/>
              <a:ext cx="232200" cy="1584550"/>
            </a:xfrm>
            <a:custGeom>
              <a:avLst/>
              <a:gdLst/>
              <a:ahLst/>
              <a:cxnLst/>
              <a:rect l="0" t="0" r="0" b="0"/>
              <a:pathLst>
                <a:path w="232200" h="1584550" fill="none">
                  <a:moveTo>
                    <a:pt x="0" y="-792275"/>
                  </a:moveTo>
                  <a:lnTo>
                    <a:pt x="0" y="689075"/>
                  </a:lnTo>
                  <a:cubicBezTo>
                    <a:pt x="0" y="746041"/>
                    <a:pt x="46234" y="792275"/>
                    <a:pt x="103200" y="792275"/>
                  </a:cubicBezTo>
                  <a:lnTo>
                    <a:pt x="232200" y="792275"/>
                  </a:lnTo>
                </a:path>
              </a:pathLst>
            </a:custGeom>
            <a:noFill/>
            <a:ln w="17200" cap="rnd">
              <a:solidFill>
                <a:srgbClr val="0084C2"/>
              </a:solidFill>
              <a:round/>
            </a:ln>
          </p:spPr>
        </p:sp>
        <p:sp>
          <p:nvSpPr>
            <p:cNvPr id="315" name="MMConnector"/>
            <p:cNvSpPr/>
            <p:nvPr/>
          </p:nvSpPr>
          <p:spPr>
            <a:xfrm>
              <a:off x="3614187" y="3355247"/>
              <a:ext cx="232200" cy="720250"/>
            </a:xfrm>
            <a:custGeom>
              <a:avLst/>
              <a:gdLst/>
              <a:ahLst/>
              <a:cxnLst/>
              <a:rect l="0" t="0" r="0" b="0"/>
              <a:pathLst>
                <a:path w="232200" h="720250" fill="none">
                  <a:moveTo>
                    <a:pt x="0" y="-360125"/>
                  </a:moveTo>
                  <a:lnTo>
                    <a:pt x="0" y="256925"/>
                  </a:lnTo>
                  <a:cubicBezTo>
                    <a:pt x="0" y="313891"/>
                    <a:pt x="46234" y="360125"/>
                    <a:pt x="103200" y="360125"/>
                  </a:cubicBezTo>
                  <a:lnTo>
                    <a:pt x="232200" y="360125"/>
                  </a:lnTo>
                </a:path>
              </a:pathLst>
            </a:custGeom>
            <a:noFill/>
            <a:ln w="17200" cap="rnd">
              <a:solidFill>
                <a:srgbClr val="0084C2"/>
              </a:solidFill>
              <a:round/>
            </a:ln>
          </p:spPr>
        </p:sp>
        <p:sp>
          <p:nvSpPr>
            <p:cNvPr id="378" name="MMConnector"/>
            <p:cNvSpPr/>
            <p:nvPr/>
          </p:nvSpPr>
          <p:spPr>
            <a:xfrm>
              <a:off x="2238187" y="3607335"/>
              <a:ext cx="464400" cy="1224425"/>
            </a:xfrm>
            <a:custGeom>
              <a:avLst/>
              <a:gdLst/>
              <a:ahLst/>
              <a:cxnLst/>
              <a:rect l="0" t="0" r="0" b="0"/>
              <a:pathLst>
                <a:path w="464400" h="1224425" fill="none">
                  <a:moveTo>
                    <a:pt x="-232200" y="612213"/>
                  </a:moveTo>
                  <a:lnTo>
                    <a:pt x="0" y="612213"/>
                  </a:lnTo>
                  <a:lnTo>
                    <a:pt x="0" y="-509012"/>
                  </a:lnTo>
                  <a:cubicBezTo>
                    <a:pt x="0" y="-565979"/>
                    <a:pt x="46234" y="-612212"/>
                    <a:pt x="103200" y="-612212"/>
                  </a:cubicBezTo>
                  <a:lnTo>
                    <a:pt x="232200" y="-612212"/>
                  </a:lnTo>
                </a:path>
              </a:pathLst>
            </a:custGeom>
            <a:noFill/>
            <a:ln w="17200" cap="rnd">
              <a:solidFill>
                <a:srgbClr val="0084C2"/>
              </a:solidFill>
              <a:round/>
            </a:ln>
          </p:spPr>
        </p:sp>
        <p:sp>
          <p:nvSpPr>
            <p:cNvPr id="319" name="MMConnector"/>
            <p:cNvSpPr/>
            <p:nvPr/>
          </p:nvSpPr>
          <p:spPr>
            <a:xfrm>
              <a:off x="4990187" y="4435622"/>
              <a:ext cx="464400" cy="288100"/>
            </a:xfrm>
            <a:custGeom>
              <a:avLst/>
              <a:gdLst/>
              <a:ahLst/>
              <a:cxnLst/>
              <a:rect l="0" t="0" r="0" b="0"/>
              <a:pathLst>
                <a:path w="464400" h="288100" fill="none">
                  <a:moveTo>
                    <a:pt x="-232200" y="144050"/>
                  </a:moveTo>
                  <a:lnTo>
                    <a:pt x="0" y="144050"/>
                  </a:lnTo>
                  <a:lnTo>
                    <a:pt x="0" y="-40850"/>
                  </a:lnTo>
                  <a:cubicBezTo>
                    <a:pt x="0" y="-97816"/>
                    <a:pt x="46234" y="-144050"/>
                    <a:pt x="103200" y="-144050"/>
                  </a:cubicBezTo>
                  <a:lnTo>
                    <a:pt x="232200" y="-144050"/>
                  </a:lnTo>
                </a:path>
              </a:pathLst>
            </a:custGeom>
            <a:noFill/>
            <a:ln w="17200" cap="rnd">
              <a:solidFill>
                <a:srgbClr val="0084C2"/>
              </a:solidFill>
              <a:round/>
            </a:ln>
          </p:spPr>
        </p:sp>
        <p:sp>
          <p:nvSpPr>
            <p:cNvPr id="161" name="SubTopic"/>
            <p:cNvSpPr/>
            <p:nvPr/>
          </p:nvSpPr>
          <p:spPr>
            <a:xfrm>
              <a:off x="371987" y="3970147"/>
              <a:ext cx="1634000" cy="498800"/>
            </a:xfrm>
            <a:custGeom>
              <a:avLst/>
              <a:gdLst>
                <a:gd name="rtl" fmla="*/ 142760 w 1634000"/>
                <a:gd name="rtt" fmla="*/ 67080 h 498800"/>
                <a:gd name="rtr" fmla="*/ 1518760 w 1634000"/>
                <a:gd name="rtb" fmla="*/ 497080 h 498800"/>
              </a:gdLst>
              <a:ahLst/>
              <a:cxnLst/>
              <a:rect l="rtl" t="rtt" r="rtr" b="rtb"/>
              <a:pathLst>
                <a:path w="1634000" h="498800" stroke="0">
                  <a:moveTo>
                    <a:pt x="0" y="0"/>
                  </a:moveTo>
                  <a:lnTo>
                    <a:pt x="1634000" y="0"/>
                  </a:lnTo>
                  <a:lnTo>
                    <a:pt x="1634000" y="498800"/>
                  </a:lnTo>
                  <a:lnTo>
                    <a:pt x="0" y="4988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420">
                  <a:solidFill>
                    <a:srgbClr val="000000"/>
                  </a:solidFill>
                  <a:latin typeface="华文中宋"/>
                </a:rPr>
                <a:t>個人定位</a:t>
              </a:r>
              <a:endParaRPr sz="242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292" name="SubTopic"/>
            <p:cNvSpPr/>
            <p:nvPr/>
          </p:nvSpPr>
          <p:spPr>
            <a:xfrm>
              <a:off x="2457487" y="5155872"/>
              <a:ext cx="5297600" cy="464400"/>
            </a:xfrm>
            <a:custGeom>
              <a:avLst/>
              <a:gdLst>
                <a:gd name="rtl" fmla="*/ 142760 w 5297600"/>
                <a:gd name="rtt" fmla="*/ 67080 h 464400"/>
                <a:gd name="rtr" fmla="*/ 5182360 w 5297600"/>
                <a:gd name="rtb" fmla="*/ 462680 h 464400"/>
              </a:gdLst>
              <a:ahLst/>
              <a:cxnLst/>
              <a:rect l="rtl" t="rtt" r="rtr" b="rtb"/>
              <a:pathLst>
                <a:path w="5297600" h="464400" stroke="0">
                  <a:moveTo>
                    <a:pt x="0" y="0"/>
                  </a:moveTo>
                  <a:lnTo>
                    <a:pt x="5297600" y="0"/>
                  </a:lnTo>
                  <a:lnTo>
                    <a:pt x="5297600" y="464400"/>
                  </a:lnTo>
                  <a:lnTo>
                    <a:pt x="0" y="464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50" dirty="0" err="1">
                  <a:solidFill>
                    <a:srgbClr val="0070C0"/>
                  </a:solidFill>
                  <a:latin typeface="华文中宋"/>
                </a:rPr>
                <a:t>人生的成功更多依靠別人為你做些什麼</a:t>
              </a:r>
              <a:endParaRPr sz="2250" dirty="0">
                <a:solidFill>
                  <a:srgbClr val="0070C0"/>
                </a:solidFill>
                <a:latin typeface="华文中宋"/>
              </a:endParaRPr>
            </a:p>
          </p:txBody>
        </p:sp>
        <p:sp>
          <p:nvSpPr>
            <p:cNvPr id="294" name="SubTopic"/>
            <p:cNvSpPr/>
            <p:nvPr/>
          </p:nvSpPr>
          <p:spPr>
            <a:xfrm>
              <a:off x="5222387" y="1754572"/>
              <a:ext cx="3543200" cy="464400"/>
            </a:xfrm>
            <a:custGeom>
              <a:avLst/>
              <a:gdLst>
                <a:gd name="rtl" fmla="*/ 142760 w 3543200"/>
                <a:gd name="rtt" fmla="*/ 67080 h 464400"/>
                <a:gd name="rtr" fmla="*/ 3427960 w 3543200"/>
                <a:gd name="rtb" fmla="*/ 462680 h 464400"/>
              </a:gdLst>
              <a:ahLst/>
              <a:cxnLst/>
              <a:rect l="rtl" t="rtt" r="rtr" b="rtb"/>
              <a:pathLst>
                <a:path w="3543200" h="464400" stroke="0">
                  <a:moveTo>
                    <a:pt x="0" y="0"/>
                  </a:moveTo>
                  <a:lnTo>
                    <a:pt x="3543200" y="0"/>
                  </a:lnTo>
                  <a:lnTo>
                    <a:pt x="3543200" y="464400"/>
                  </a:lnTo>
                  <a:lnTo>
                    <a:pt x="0" y="464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50">
                  <a:solidFill>
                    <a:srgbClr val="000000"/>
                  </a:solidFill>
                  <a:latin typeface="华文中宋"/>
                </a:rPr>
                <a:t>為聰明和有能力的人工作</a:t>
              </a:r>
              <a:endParaRPr sz="225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296" name="SubTopic"/>
            <p:cNvSpPr/>
            <p:nvPr/>
          </p:nvSpPr>
          <p:spPr>
            <a:xfrm>
              <a:off x="5222387" y="2906972"/>
              <a:ext cx="3250800" cy="464400"/>
            </a:xfrm>
            <a:custGeom>
              <a:avLst/>
              <a:gdLst>
                <a:gd name="rtl" fmla="*/ 142760 w 3250800"/>
                <a:gd name="rtt" fmla="*/ 67080 h 464400"/>
                <a:gd name="rtr" fmla="*/ 3135560 w 3250800"/>
                <a:gd name="rtb" fmla="*/ 462680 h 464400"/>
              </a:gdLst>
              <a:ahLst/>
              <a:cxnLst/>
              <a:rect l="rtl" t="rtt" r="rtr" b="rtb"/>
              <a:pathLst>
                <a:path w="3250800" h="464400" stroke="0">
                  <a:moveTo>
                    <a:pt x="0" y="0"/>
                  </a:moveTo>
                  <a:lnTo>
                    <a:pt x="3250800" y="0"/>
                  </a:lnTo>
                  <a:lnTo>
                    <a:pt x="3250800" y="464400"/>
                  </a:lnTo>
                  <a:lnTo>
                    <a:pt x="0" y="464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50">
                  <a:solidFill>
                    <a:srgbClr val="000000"/>
                  </a:solidFill>
                  <a:latin typeface="华文中宋"/>
                </a:rPr>
                <a:t>廣交朋友，並保持聯絡</a:t>
              </a:r>
              <a:endParaRPr sz="225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298" name="SubTopic"/>
            <p:cNvSpPr/>
            <p:nvPr/>
          </p:nvSpPr>
          <p:spPr>
            <a:xfrm>
              <a:off x="5222387" y="4635572"/>
              <a:ext cx="2958400" cy="464400"/>
            </a:xfrm>
            <a:custGeom>
              <a:avLst/>
              <a:gdLst>
                <a:gd name="rtl" fmla="*/ 142760 w 2958400"/>
                <a:gd name="rtt" fmla="*/ 67080 h 464400"/>
                <a:gd name="rtr" fmla="*/ 2843160 w 2958400"/>
                <a:gd name="rtb" fmla="*/ 462680 h 464400"/>
              </a:gdLst>
              <a:ahLst/>
              <a:cxnLst/>
              <a:rect l="rtl" t="rtt" r="rtr" b="rtb"/>
              <a:pathLst>
                <a:path w="2958400" h="464400" stroke="0">
                  <a:moveTo>
                    <a:pt x="0" y="0"/>
                  </a:moveTo>
                  <a:lnTo>
                    <a:pt x="2958400" y="0"/>
                  </a:lnTo>
                  <a:lnTo>
                    <a:pt x="2958400" y="464400"/>
                  </a:lnTo>
                  <a:lnTo>
                    <a:pt x="0" y="464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50">
                  <a:solidFill>
                    <a:srgbClr val="000000"/>
                  </a:solidFill>
                  <a:latin typeface="华文中宋"/>
                </a:rPr>
                <a:t>願意受人奚落和反駁</a:t>
              </a:r>
              <a:endParaRPr sz="225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00" name="SubTopic"/>
            <p:cNvSpPr/>
            <p:nvPr/>
          </p:nvSpPr>
          <p:spPr>
            <a:xfrm>
              <a:off x="5222387" y="3483172"/>
              <a:ext cx="2666000" cy="464400"/>
            </a:xfrm>
            <a:custGeom>
              <a:avLst/>
              <a:gdLst>
                <a:gd name="rtl" fmla="*/ 142760 w 2666000"/>
                <a:gd name="rtt" fmla="*/ 67080 h 464400"/>
                <a:gd name="rtr" fmla="*/ 2550760 w 2666000"/>
                <a:gd name="rtb" fmla="*/ 462680 h 464400"/>
              </a:gdLst>
              <a:ahLst/>
              <a:cxnLst/>
              <a:rect l="rtl" t="rtt" r="rtr" b="rtb"/>
              <a:pathLst>
                <a:path w="2666000" h="464400" stroke="0">
                  <a:moveTo>
                    <a:pt x="0" y="0"/>
                  </a:moveTo>
                  <a:lnTo>
                    <a:pt x="2666000" y="0"/>
                  </a:lnTo>
                  <a:lnTo>
                    <a:pt x="2666000" y="464400"/>
                  </a:lnTo>
                  <a:lnTo>
                    <a:pt x="0" y="464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50">
                  <a:solidFill>
                    <a:srgbClr val="000000"/>
                  </a:solidFill>
                  <a:latin typeface="华文中宋"/>
                </a:rPr>
                <a:t>耐心等待時機成熟</a:t>
              </a:r>
              <a:endParaRPr sz="225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02" name="SubTopic"/>
            <p:cNvSpPr/>
            <p:nvPr/>
          </p:nvSpPr>
          <p:spPr>
            <a:xfrm>
              <a:off x="5222387" y="2330772"/>
              <a:ext cx="2958400" cy="464400"/>
            </a:xfrm>
            <a:custGeom>
              <a:avLst/>
              <a:gdLst>
                <a:gd name="rtl" fmla="*/ 142760 w 2958400"/>
                <a:gd name="rtt" fmla="*/ 67080 h 464400"/>
                <a:gd name="rtr" fmla="*/ 2843160 w 2958400"/>
                <a:gd name="rtb" fmla="*/ 462680 h 464400"/>
              </a:gdLst>
              <a:ahLst/>
              <a:cxnLst/>
              <a:rect l="rtl" t="rtt" r="rtr" b="rtb"/>
              <a:pathLst>
                <a:path w="2958400" h="464400" stroke="0">
                  <a:moveTo>
                    <a:pt x="0" y="0"/>
                  </a:moveTo>
                  <a:lnTo>
                    <a:pt x="2958400" y="0"/>
                  </a:lnTo>
                  <a:lnTo>
                    <a:pt x="2958400" y="464400"/>
                  </a:lnTo>
                  <a:lnTo>
                    <a:pt x="0" y="464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50">
                  <a:solidFill>
                    <a:srgbClr val="000000"/>
                  </a:solidFill>
                  <a:latin typeface="华文中宋"/>
                </a:rPr>
                <a:t>合作和競爭同樣重要</a:t>
              </a:r>
              <a:endParaRPr sz="225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04" name="SubTopic"/>
            <p:cNvSpPr/>
            <p:nvPr/>
          </p:nvSpPr>
          <p:spPr>
            <a:xfrm>
              <a:off x="5222387" y="1178372"/>
              <a:ext cx="3543200" cy="464400"/>
            </a:xfrm>
            <a:custGeom>
              <a:avLst/>
              <a:gdLst>
                <a:gd name="rtl" fmla="*/ 142760 w 3543200"/>
                <a:gd name="rtt" fmla="*/ 67080 h 464400"/>
                <a:gd name="rtr" fmla="*/ 3427960 w 3543200"/>
                <a:gd name="rtb" fmla="*/ 462680 h 464400"/>
              </a:gdLst>
              <a:ahLst/>
              <a:cxnLst/>
              <a:rect l="rtl" t="rtt" r="rtr" b="rtb"/>
              <a:pathLst>
                <a:path w="3543200" h="464400" stroke="0">
                  <a:moveTo>
                    <a:pt x="0" y="0"/>
                  </a:moveTo>
                  <a:lnTo>
                    <a:pt x="3543200" y="0"/>
                  </a:lnTo>
                  <a:lnTo>
                    <a:pt x="3543200" y="464400"/>
                  </a:lnTo>
                  <a:lnTo>
                    <a:pt x="0" y="464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50" dirty="0" err="1">
                  <a:solidFill>
                    <a:srgbClr val="000000"/>
                  </a:solidFill>
                  <a:latin typeface="华文中宋"/>
                </a:rPr>
                <a:t>你能通過公司為你做什麼</a:t>
              </a:r>
              <a:endParaRPr sz="2250" dirty="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06" name="SubTopic"/>
            <p:cNvSpPr/>
            <p:nvPr/>
          </p:nvSpPr>
          <p:spPr>
            <a:xfrm>
              <a:off x="3846387" y="1178372"/>
              <a:ext cx="911600" cy="464400"/>
            </a:xfrm>
            <a:custGeom>
              <a:avLst/>
              <a:gdLst>
                <a:gd name="rtl" fmla="*/ 142760 w 911600"/>
                <a:gd name="rtt" fmla="*/ 67080 h 464400"/>
                <a:gd name="rtr" fmla="*/ 796360 w 911600"/>
                <a:gd name="rtb" fmla="*/ 462680 h 464400"/>
              </a:gdLst>
              <a:ahLst/>
              <a:cxnLst/>
              <a:rect l="rtl" t="rtt" r="rtr" b="rtb"/>
              <a:pathLst>
                <a:path w="911600" h="464400" stroke="0">
                  <a:moveTo>
                    <a:pt x="0" y="0"/>
                  </a:moveTo>
                  <a:lnTo>
                    <a:pt x="911600" y="0"/>
                  </a:lnTo>
                  <a:lnTo>
                    <a:pt x="911600" y="464400"/>
                  </a:lnTo>
                  <a:lnTo>
                    <a:pt x="0" y="464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50">
                  <a:solidFill>
                    <a:srgbClr val="000000"/>
                  </a:solidFill>
                  <a:latin typeface="华文中宋"/>
                </a:rPr>
                <a:t>公司</a:t>
              </a:r>
              <a:endParaRPr sz="225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08" name="SubTopic"/>
            <p:cNvSpPr/>
            <p:nvPr/>
          </p:nvSpPr>
          <p:spPr>
            <a:xfrm>
              <a:off x="3846387" y="1754572"/>
              <a:ext cx="911600" cy="464400"/>
            </a:xfrm>
            <a:custGeom>
              <a:avLst/>
              <a:gdLst>
                <a:gd name="rtl" fmla="*/ 142760 w 911600"/>
                <a:gd name="rtt" fmla="*/ 67080 h 464400"/>
                <a:gd name="rtr" fmla="*/ 796360 w 911600"/>
                <a:gd name="rtb" fmla="*/ 462680 h 464400"/>
              </a:gdLst>
              <a:ahLst/>
              <a:cxnLst/>
              <a:rect l="rtl" t="rtt" r="rtr" b="rtb"/>
              <a:pathLst>
                <a:path w="911600" h="464400" stroke="0">
                  <a:moveTo>
                    <a:pt x="0" y="0"/>
                  </a:moveTo>
                  <a:lnTo>
                    <a:pt x="911600" y="0"/>
                  </a:lnTo>
                  <a:lnTo>
                    <a:pt x="911600" y="464400"/>
                  </a:lnTo>
                  <a:lnTo>
                    <a:pt x="0" y="464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50">
                  <a:solidFill>
                    <a:srgbClr val="000000"/>
                  </a:solidFill>
                  <a:latin typeface="华文中宋"/>
                </a:rPr>
                <a:t>老闆</a:t>
              </a:r>
              <a:endParaRPr sz="225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10" name="SubTopic"/>
            <p:cNvSpPr/>
            <p:nvPr/>
          </p:nvSpPr>
          <p:spPr>
            <a:xfrm>
              <a:off x="3846387" y="2618872"/>
              <a:ext cx="911600" cy="464400"/>
            </a:xfrm>
            <a:custGeom>
              <a:avLst/>
              <a:gdLst>
                <a:gd name="rtl" fmla="*/ 142760 w 911600"/>
                <a:gd name="rtt" fmla="*/ 67080 h 464400"/>
                <a:gd name="rtr" fmla="*/ 796360 w 911600"/>
                <a:gd name="rtb" fmla="*/ 462680 h 464400"/>
              </a:gdLst>
              <a:ahLst/>
              <a:cxnLst/>
              <a:rect l="rtl" t="rtt" r="rtr" b="rtb"/>
              <a:pathLst>
                <a:path w="911600" h="464400" stroke="0">
                  <a:moveTo>
                    <a:pt x="0" y="0"/>
                  </a:moveTo>
                  <a:lnTo>
                    <a:pt x="911600" y="0"/>
                  </a:lnTo>
                  <a:lnTo>
                    <a:pt x="911600" y="464400"/>
                  </a:lnTo>
                  <a:lnTo>
                    <a:pt x="0" y="464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50">
                  <a:solidFill>
                    <a:srgbClr val="000000"/>
                  </a:solidFill>
                  <a:latin typeface="华文中宋"/>
                </a:rPr>
                <a:t>朋友</a:t>
              </a:r>
              <a:endParaRPr sz="225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12" name="SubTopic"/>
            <p:cNvSpPr/>
            <p:nvPr/>
          </p:nvSpPr>
          <p:spPr>
            <a:xfrm>
              <a:off x="3846387" y="4347472"/>
              <a:ext cx="911600" cy="464400"/>
            </a:xfrm>
            <a:custGeom>
              <a:avLst/>
              <a:gdLst>
                <a:gd name="rtl" fmla="*/ 142760 w 911600"/>
                <a:gd name="rtt" fmla="*/ 67080 h 464400"/>
                <a:gd name="rtr" fmla="*/ 796360 w 911600"/>
                <a:gd name="rtb" fmla="*/ 462680 h 464400"/>
              </a:gdLst>
              <a:ahLst/>
              <a:cxnLst/>
              <a:rect l="rtl" t="rtt" r="rtr" b="rtb"/>
              <a:pathLst>
                <a:path w="911600" h="464400" stroke="0">
                  <a:moveTo>
                    <a:pt x="0" y="0"/>
                  </a:moveTo>
                  <a:lnTo>
                    <a:pt x="911600" y="0"/>
                  </a:lnTo>
                  <a:lnTo>
                    <a:pt x="911600" y="464400"/>
                  </a:lnTo>
                  <a:lnTo>
                    <a:pt x="0" y="464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50">
                  <a:solidFill>
                    <a:srgbClr val="000000"/>
                  </a:solidFill>
                  <a:latin typeface="华文中宋"/>
                </a:rPr>
                <a:t>觀念</a:t>
              </a:r>
              <a:endParaRPr sz="225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14" name="SubTopic"/>
            <p:cNvSpPr/>
            <p:nvPr/>
          </p:nvSpPr>
          <p:spPr>
            <a:xfrm>
              <a:off x="3846387" y="3483172"/>
              <a:ext cx="911600" cy="464400"/>
            </a:xfrm>
            <a:custGeom>
              <a:avLst/>
              <a:gdLst>
                <a:gd name="rtl" fmla="*/ 142760 w 911600"/>
                <a:gd name="rtt" fmla="*/ 67080 h 464400"/>
                <a:gd name="rtr" fmla="*/ 796360 w 911600"/>
                <a:gd name="rtb" fmla="*/ 462680 h 464400"/>
              </a:gdLst>
              <a:ahLst/>
              <a:cxnLst/>
              <a:rect l="rtl" t="rtt" r="rtr" b="rtb"/>
              <a:pathLst>
                <a:path w="911600" h="464400" stroke="0">
                  <a:moveTo>
                    <a:pt x="0" y="0"/>
                  </a:moveTo>
                  <a:lnTo>
                    <a:pt x="911600" y="0"/>
                  </a:lnTo>
                  <a:lnTo>
                    <a:pt x="911600" y="464400"/>
                  </a:lnTo>
                  <a:lnTo>
                    <a:pt x="0" y="464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50">
                  <a:solidFill>
                    <a:srgbClr val="000000"/>
                  </a:solidFill>
                  <a:latin typeface="华文中宋"/>
                </a:rPr>
                <a:t>時機</a:t>
              </a:r>
              <a:endParaRPr sz="225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77" name="SubTopic"/>
            <p:cNvSpPr/>
            <p:nvPr/>
          </p:nvSpPr>
          <p:spPr>
            <a:xfrm>
              <a:off x="2470387" y="2762922"/>
              <a:ext cx="911600" cy="464400"/>
            </a:xfrm>
            <a:custGeom>
              <a:avLst/>
              <a:gdLst>
                <a:gd name="rtl" fmla="*/ 142760 w 911600"/>
                <a:gd name="rtt" fmla="*/ 67080 h 464400"/>
                <a:gd name="rtr" fmla="*/ 796360 w 911600"/>
                <a:gd name="rtb" fmla="*/ 462680 h 464400"/>
              </a:gdLst>
              <a:ahLst/>
              <a:cxnLst/>
              <a:rect l="rtl" t="rtt" r="rtr" b="rtb"/>
              <a:pathLst>
                <a:path w="911600" h="464400" stroke="0">
                  <a:moveTo>
                    <a:pt x="0" y="0"/>
                  </a:moveTo>
                  <a:lnTo>
                    <a:pt x="911600" y="0"/>
                  </a:lnTo>
                  <a:lnTo>
                    <a:pt x="911600" y="464400"/>
                  </a:lnTo>
                  <a:lnTo>
                    <a:pt x="0" y="464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2250">
                  <a:solidFill>
                    <a:srgbClr val="000000"/>
                  </a:solidFill>
                  <a:latin typeface="华文中宋"/>
                </a:rPr>
                <a:t>要素</a:t>
              </a:r>
              <a:endParaRPr sz="2250">
                <a:solidFill>
                  <a:srgbClr val="000000"/>
                </a:solidFill>
                <a:latin typeface="华文中宋"/>
              </a:endParaRPr>
            </a:p>
          </p:txBody>
        </p:sp>
        <p:sp>
          <p:nvSpPr>
            <p:cNvPr id="318" name="SubTopic"/>
            <p:cNvSpPr/>
            <p:nvPr/>
          </p:nvSpPr>
          <p:spPr>
            <a:xfrm>
              <a:off x="5222387" y="4059372"/>
              <a:ext cx="2373600" cy="464400"/>
            </a:xfrm>
            <a:custGeom>
              <a:avLst/>
              <a:gdLst>
                <a:gd name="rtl" fmla="*/ 142760 w 2373600"/>
                <a:gd name="rtt" fmla="*/ 67080 h 464400"/>
                <a:gd name="rtr" fmla="*/ 2258360 w 2373600"/>
                <a:gd name="rtb" fmla="*/ 462680 h 464400"/>
              </a:gdLst>
              <a:ahLst/>
              <a:cxnLst/>
              <a:rect l="rtl" t="rtt" r="rtr" b="rtb"/>
              <a:pathLst>
                <a:path w="2373600" h="464400" stroke="0">
                  <a:moveTo>
                    <a:pt x="0" y="0"/>
                  </a:moveTo>
                  <a:lnTo>
                    <a:pt x="2373600" y="0"/>
                  </a:lnTo>
                  <a:lnTo>
                    <a:pt x="2373600" y="464400"/>
                  </a:lnTo>
                  <a:lnTo>
                    <a:pt x="0" y="464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7200" cap="flat">
              <a:solidFill>
                <a:srgbClr val="0084C2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250">
                  <a:solidFill>
                    <a:srgbClr val="000000"/>
                  </a:solidFill>
                  <a:latin typeface="华文中宋"/>
                </a:rPr>
                <a:t>不害怕觀念衝突</a:t>
              </a:r>
              <a:endParaRPr sz="2250">
                <a:solidFill>
                  <a:srgbClr val="000000"/>
                </a:solidFill>
                <a:latin typeface="华文中宋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0">
        <p14:switch dir="r"/>
      </p:transition>
    </mc:Choice>
    <mc:Fallback>
      <p:transition spd="slow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页面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50117" y="2659559"/>
            <a:ext cx="2211947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完     結</a:t>
            </a:r>
            <a:endParaRPr lang="zh-CN" altLang="en-US" sz="4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0">
        <p14:ripple/>
      </p:transition>
    </mc:Choice>
    <mc:Fallback>
      <p:transition spd="slow" advTm="10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主要事件">
  <a:themeElements>
    <a:clrScheme name="主要事件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主要事件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事件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TM04033927[[fn=主要事件]]</Template>
  <TotalTime>0</TotalTime>
  <Words>700</Words>
  <Application>WPS 演示</Application>
  <PresentationFormat>全屏显示(4:3)</PresentationFormat>
  <Paragraphs>141</Paragraphs>
  <Slides>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宋体</vt:lpstr>
      <vt:lpstr>Wingdings</vt:lpstr>
      <vt:lpstr>方正小标宋简体</vt:lpstr>
      <vt:lpstr>汉仪书宋二KW</vt:lpstr>
      <vt:lpstr>华文楷体</vt:lpstr>
      <vt:lpstr>华文新魏</vt:lpstr>
      <vt:lpstr>Thonburi</vt:lpstr>
      <vt:lpstr>华文中宋</vt:lpstr>
      <vt:lpstr>华文新魏</vt:lpstr>
      <vt:lpstr>微软雅黑</vt:lpstr>
      <vt:lpstr>汉仪旗黑</vt:lpstr>
      <vt:lpstr>宋体</vt:lpstr>
      <vt:lpstr>Arial Unicode MS</vt:lpstr>
      <vt:lpstr>Impact</vt:lpstr>
      <vt:lpstr>Calibri</vt:lpstr>
      <vt:lpstr>Helvetica Neue</vt:lpstr>
      <vt:lpstr>主要事件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Louis</cp:lastModifiedBy>
  <cp:revision>6</cp:revision>
  <dcterms:created xsi:type="dcterms:W3CDTF">2023-12-04T05:18:53Z</dcterms:created>
  <dcterms:modified xsi:type="dcterms:W3CDTF">2023-12-04T05:18:53Z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2CA8639C7A5E89473C616D654CD0C78C_43</vt:lpwstr>
  </property>
  <property fmtid="{D5CDD505-2E9C-101B-9397-08002B2CF9AE}" pid="3" name="KSOProductBuildVer">
    <vt:lpwstr>2052-6.3.0.8471</vt:lpwstr>
  </property>
</Properties>
</file>