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1A242E"/>
        </a:solidFill>
        <a:effectLst/>
        <a:uFillTx/>
        <a:latin typeface="+mn-lt"/>
        <a:ea typeface="+mn-ea"/>
        <a:cs typeface="+mn-cs"/>
        <a:sym typeface="Playfair Display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presProps" Target="presProps.xml"/><Relationship Id="rId98" Type="http://schemas.openxmlformats.org/officeDocument/2006/relationships/notesMaster" Target="notesMasters/notesMaster1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1" Type="http://schemas.openxmlformats.org/officeDocument/2006/relationships/tableStyles" Target="tableStyles.xml"/><Relationship Id="rId100" Type="http://schemas.openxmlformats.org/officeDocument/2006/relationships/viewProps" Target="view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1pPr>
    <a:lvl2pPr indent="2286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2pPr>
    <a:lvl3pPr indent="4572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3pPr>
    <a:lvl4pPr indent="6858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4pPr>
    <a:lvl5pPr indent="9144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5pPr>
    <a:lvl6pPr indent="11430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6pPr>
    <a:lvl7pPr indent="13716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7pPr>
    <a:lvl8pPr indent="16002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8pPr>
    <a:lvl9pPr indent="1828800" defTabSz="457200" latinLnBrk="0">
      <a:defRPr sz="1200">
        <a:solidFill>
          <a:srgbClr val="1A242E"/>
        </a:solidFill>
        <a:latin typeface="+mn-lt"/>
        <a:ea typeface="+mn-ea"/>
        <a:cs typeface="+mn-cs"/>
        <a:sym typeface="Playfair Display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從多草的沙丘上欣賞海灘和大海的景色"/>
          <p:cNvSpPr>
            <a:spLocks noGrp="1"/>
          </p:cNvSpPr>
          <p:nvPr>
            <p:ph type="pic" sz="half" idx="21"/>
          </p:nvPr>
        </p:nvSpPr>
        <p:spPr>
          <a:xfrm>
            <a:off x="2667000" y="263425"/>
            <a:ext cx="6858000" cy="4572002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88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2416967" y="4723803"/>
            <a:ext cx="7358066" cy="1000127"/>
          </a:xfrm>
          <a:prstGeom prst="rect">
            <a:avLst/>
          </a:prstGeom>
        </p:spPr>
        <p:txBody>
          <a:bodyPr lIns="35717" tIns="35717" rIns="35717" bIns="35717" anchor="b">
            <a:normAutofit/>
          </a:bodyPr>
          <a:lstStyle>
            <a:lvl1pPr algn="ctr" defTabSz="410845">
              <a:lnSpc>
                <a:spcPct val="100000"/>
              </a:lnSpc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大標題文字</a:t>
            </a:r>
          </a:p>
        </p:txBody>
      </p:sp>
      <p:sp>
        <p:nvSpPr>
          <p:cNvPr id="8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16967" y="5732858"/>
            <a:ext cx="7358066" cy="794744"/>
          </a:xfrm>
          <a:prstGeom prst="rect">
            <a:avLst/>
          </a:prstGeom>
        </p:spPr>
        <p:txBody>
          <a:bodyPr lIns="35717" tIns="35717" rIns="35717" bIns="35717">
            <a:normAutofit/>
          </a:bodyPr>
          <a:lstStyle>
            <a:lvl1pPr marL="0" indent="0" algn="ctr" defTabSz="41084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84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84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84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84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5973877" y="6536531"/>
            <a:ext cx="239483" cy="23248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84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2"/>
          <p:cNvSpPr>
            <a:spLocks noGrp="1"/>
          </p:cNvSpPr>
          <p:nvPr>
            <p:ph type="pic" idx="21"/>
          </p:nvPr>
        </p:nvSpPr>
        <p:spPr>
          <a:xfrm>
            <a:off x="407987" y="404811"/>
            <a:ext cx="11376027" cy="6048378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1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407987" y="404811"/>
            <a:ext cx="5278440" cy="6048378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idx="21"/>
          </p:nvPr>
        </p:nvSpPr>
        <p:spPr>
          <a:xfrm>
            <a:off x="6096000" y="404813"/>
            <a:ext cx="5688013" cy="6048377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35" name="Picture Placeholder 3"/>
          <p:cNvSpPr>
            <a:spLocks noGrp="1"/>
          </p:cNvSpPr>
          <p:nvPr>
            <p:ph type="pic" sz="half" idx="22"/>
          </p:nvPr>
        </p:nvSpPr>
        <p:spPr>
          <a:xfrm>
            <a:off x="812477" y="812477"/>
            <a:ext cx="4877285" cy="5233047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3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"/>
          <p:cNvSpPr>
            <a:spLocks noGrp="1"/>
          </p:cNvSpPr>
          <p:nvPr>
            <p:ph type="pic" idx="21"/>
          </p:nvPr>
        </p:nvSpPr>
        <p:spPr>
          <a:xfrm>
            <a:off x="-2" y="-2"/>
            <a:ext cx="12192002" cy="3429003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7513983" y="583860"/>
            <a:ext cx="2576529" cy="5549196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5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8" y="404811"/>
            <a:ext cx="5688016" cy="3024191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6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07987" y="4063998"/>
            <a:ext cx="5688015" cy="2389189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6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3220017" y="416023"/>
            <a:ext cx="2652259" cy="3451129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6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319837" y="3488968"/>
            <a:ext cx="5464178" cy="2964220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70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6319837" y="416023"/>
            <a:ext cx="5464178" cy="2964219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7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407987" y="416023"/>
            <a:ext cx="2652259" cy="3451129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4034358" y="404813"/>
            <a:ext cx="4123286" cy="6048377"/>
          </a:xfrm>
          <a:prstGeom prst="rect">
            <a:avLst/>
          </a:prstGeom>
        </p:spPr>
        <p:txBody>
          <a:bodyPr lIns="91439" tIns="45719" rIns="91439" bIns="45719"/>
          <a:lstStyle/>
          <a:p/>
        </p:txBody>
      </p:sp>
      <p:sp>
        <p:nvSpPr>
          <p:cNvPr id="8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1A242E"/>
          </a:solidFill>
          <a:uFillTx/>
          <a:latin typeface="Poppins"/>
          <a:ea typeface="Poppins"/>
          <a:cs typeface="Poppins"/>
          <a:sym typeface="Poppin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1A242E"/>
          </a:solidFill>
          <a:uFillTx/>
          <a:latin typeface="+mn-lt"/>
          <a:ea typeface="+mn-ea"/>
          <a:cs typeface="+mn-cs"/>
          <a:sym typeface="Playfair Display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layfair Displ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9.png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l="804" r="804"/>
          <a:stretch>
            <a:fillRect/>
          </a:stretch>
        </p:blipFill>
        <p:spPr>
          <a:xfrm>
            <a:off x="407987" y="404811"/>
            <a:ext cx="11376028" cy="6048378"/>
          </a:xfrm>
          <a:prstGeom prst="rect">
            <a:avLst/>
          </a:prstGeom>
        </p:spPr>
      </p:pic>
      <p:sp>
        <p:nvSpPr>
          <p:cNvPr id="100" name="TextBox 13"/>
          <p:cNvSpPr txBox="1"/>
          <p:nvPr/>
        </p:nvSpPr>
        <p:spPr>
          <a:xfrm>
            <a:off x="532212" y="4799064"/>
            <a:ext cx="4917638" cy="11963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6200" spc="465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01" name="TextBox 14"/>
          <p:cNvSpPr txBox="1"/>
          <p:nvPr/>
        </p:nvSpPr>
        <p:spPr>
          <a:xfrm>
            <a:off x="532212" y="5922450"/>
            <a:ext cx="4917638" cy="5105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spc="72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      創造流量為王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223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224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225" name="第二堂：短視頻底層算法邏輯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第二堂：短視頻底層算法邏輯</a:t>
            </a:r>
          </a:p>
        </p:txBody>
      </p:sp>
      <p:sp>
        <p:nvSpPr>
          <p:cNvPr id="226" name="流量分發機制 去中心化"/>
          <p:cNvSpPr txBox="1"/>
          <p:nvPr/>
        </p:nvSpPr>
        <p:spPr>
          <a:xfrm>
            <a:off x="23801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流量分發機制 去中心化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02</a:t>
            </a:r>
          </a:p>
        </p:txBody>
      </p:sp>
      <p:sp>
        <p:nvSpPr>
          <p:cNvPr id="22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411238" y="220979"/>
            <a:ext cx="372774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30" name="TextBox 6"/>
          <p:cNvSpPr txBox="1"/>
          <p:nvPr/>
        </p:nvSpPr>
        <p:spPr>
          <a:xfrm>
            <a:off x="3546140" y="-117829"/>
            <a:ext cx="602052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社交平台核心算法</a:t>
            </a:r>
          </a:p>
        </p:txBody>
      </p:sp>
      <p:sp>
        <p:nvSpPr>
          <p:cNvPr id="23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232" name="橢圓形"/>
          <p:cNvSpPr/>
          <p:nvPr/>
        </p:nvSpPr>
        <p:spPr>
          <a:xfrm>
            <a:off x="800287" y="2916127"/>
            <a:ext cx="2500918" cy="2585885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3" name="互聯網"/>
          <p:cNvSpPr txBox="1"/>
          <p:nvPr/>
        </p:nvSpPr>
        <p:spPr>
          <a:xfrm>
            <a:off x="1046175" y="3849023"/>
            <a:ext cx="2009139" cy="7200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互聯網</a:t>
            </a:r>
          </a:p>
        </p:txBody>
      </p:sp>
      <p:sp>
        <p:nvSpPr>
          <p:cNvPr id="234" name="線條"/>
          <p:cNvSpPr/>
          <p:nvPr/>
        </p:nvSpPr>
        <p:spPr>
          <a:xfrm>
            <a:off x="3395645" y="4209069"/>
            <a:ext cx="2500919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235" name="線條"/>
          <p:cNvSpPr/>
          <p:nvPr/>
        </p:nvSpPr>
        <p:spPr>
          <a:xfrm flipV="1">
            <a:off x="4412551" y="2025893"/>
            <a:ext cx="2" cy="42922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236" name="線條"/>
          <p:cNvSpPr/>
          <p:nvPr/>
        </p:nvSpPr>
        <p:spPr>
          <a:xfrm>
            <a:off x="4411467" y="2054794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237" name="線條"/>
          <p:cNvSpPr/>
          <p:nvPr/>
        </p:nvSpPr>
        <p:spPr>
          <a:xfrm>
            <a:off x="4411467" y="6308387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238" name="中心化算法"/>
          <p:cNvSpPr txBox="1"/>
          <p:nvPr/>
        </p:nvSpPr>
        <p:spPr>
          <a:xfrm>
            <a:off x="7434137" y="870771"/>
            <a:ext cx="22631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中心化算法</a:t>
            </a:r>
          </a:p>
        </p:txBody>
      </p:sp>
      <p:sp>
        <p:nvSpPr>
          <p:cNvPr id="239" name="用戶看到的內容 不是自己選的"/>
          <p:cNvSpPr txBox="1"/>
          <p:nvPr/>
        </p:nvSpPr>
        <p:spPr>
          <a:xfrm>
            <a:off x="6410201" y="1445034"/>
            <a:ext cx="4311014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用戶看到的內容 不是自己選的</a:t>
            </a:r>
          </a:p>
        </p:txBody>
      </p:sp>
      <p:sp>
        <p:nvSpPr>
          <p:cNvPr id="240" name="是由平台推薦的"/>
          <p:cNvSpPr txBox="1"/>
          <p:nvPr/>
        </p:nvSpPr>
        <p:spPr>
          <a:xfrm>
            <a:off x="7351587" y="1946526"/>
            <a:ext cx="23266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是由平台推薦的</a:t>
            </a:r>
          </a:p>
        </p:txBody>
      </p:sp>
      <p:sp>
        <p:nvSpPr>
          <p:cNvPr id="241" name="例如：谷歌、淘寶、蝦皮、奇摩"/>
          <p:cNvSpPr txBox="1"/>
          <p:nvPr/>
        </p:nvSpPr>
        <p:spPr>
          <a:xfrm>
            <a:off x="6253038" y="2401473"/>
            <a:ext cx="4549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例如：谷歌、淘寶、蝦皮、奇摩</a:t>
            </a:r>
          </a:p>
        </p:txBody>
      </p:sp>
      <p:sp>
        <p:nvSpPr>
          <p:cNvPr id="242" name="社交圈算法"/>
          <p:cNvSpPr txBox="1"/>
          <p:nvPr/>
        </p:nvSpPr>
        <p:spPr>
          <a:xfrm>
            <a:off x="7383337" y="2958119"/>
            <a:ext cx="22631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社交圈算法</a:t>
            </a:r>
          </a:p>
        </p:txBody>
      </p:sp>
      <p:sp>
        <p:nvSpPr>
          <p:cNvPr id="243" name="依照你的朋友關係圈 做推薦內容"/>
          <p:cNvSpPr txBox="1"/>
          <p:nvPr/>
        </p:nvSpPr>
        <p:spPr>
          <a:xfrm>
            <a:off x="6116513" y="3542285"/>
            <a:ext cx="4628514" cy="4121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依照你的朋友關係圈 做推薦內容</a:t>
            </a:r>
          </a:p>
        </p:txBody>
      </p:sp>
      <p:sp>
        <p:nvSpPr>
          <p:cNvPr id="244" name="朋友愛看什麼 系統告訴你"/>
          <p:cNvSpPr txBox="1"/>
          <p:nvPr/>
        </p:nvSpPr>
        <p:spPr>
          <a:xfrm>
            <a:off x="6688012" y="3990560"/>
            <a:ext cx="3676014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朋友愛看什麼 系統告訴你</a:t>
            </a:r>
          </a:p>
        </p:txBody>
      </p:sp>
      <p:sp>
        <p:nvSpPr>
          <p:cNvPr id="245" name="例如：臉書、推特、yt、IG"/>
          <p:cNvSpPr txBox="1"/>
          <p:nvPr/>
        </p:nvSpPr>
        <p:spPr>
          <a:xfrm>
            <a:off x="6516086" y="4426137"/>
            <a:ext cx="3905567" cy="4121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例如：臉書、推特、yt、IG</a:t>
            </a:r>
          </a:p>
        </p:txBody>
      </p:sp>
      <p:sp>
        <p:nvSpPr>
          <p:cNvPr id="246" name="去中心化算法"/>
          <p:cNvSpPr txBox="1"/>
          <p:nvPr/>
        </p:nvSpPr>
        <p:spPr>
          <a:xfrm>
            <a:off x="7180137" y="4909443"/>
            <a:ext cx="2771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去中心化算法</a:t>
            </a:r>
          </a:p>
        </p:txBody>
      </p:sp>
      <p:sp>
        <p:nvSpPr>
          <p:cNvPr id="247" name="讓不同的人看到不同的信息內容"/>
          <p:cNvSpPr txBox="1"/>
          <p:nvPr/>
        </p:nvSpPr>
        <p:spPr>
          <a:xfrm>
            <a:off x="6291138" y="5454630"/>
            <a:ext cx="4549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讓不同的人看到不同的信息內容</a:t>
            </a:r>
          </a:p>
        </p:txBody>
      </p:sp>
      <p:sp>
        <p:nvSpPr>
          <p:cNvPr id="248" name="過濾掉用戶不想看的內容"/>
          <p:cNvSpPr txBox="1"/>
          <p:nvPr/>
        </p:nvSpPr>
        <p:spPr>
          <a:xfrm>
            <a:off x="6767387" y="5909849"/>
            <a:ext cx="3596639" cy="4121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過濾掉用戶不想看的內容</a:t>
            </a:r>
          </a:p>
        </p:txBody>
      </p:sp>
      <p:sp>
        <p:nvSpPr>
          <p:cNvPr id="249" name="例如：抖音、TikTok、微信公眾號"/>
          <p:cNvSpPr txBox="1"/>
          <p:nvPr/>
        </p:nvSpPr>
        <p:spPr>
          <a:xfrm>
            <a:off x="6284381" y="6395028"/>
            <a:ext cx="4588052" cy="3997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4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例如：抖音、TikTok、微信公眾號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02</a:t>
            </a:r>
          </a:p>
        </p:txBody>
      </p:sp>
      <p:sp>
        <p:nvSpPr>
          <p:cNvPr id="25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53" name="TextBox 6"/>
          <p:cNvSpPr txBox="1"/>
          <p:nvPr/>
        </p:nvSpPr>
        <p:spPr>
          <a:xfrm>
            <a:off x="3546140" y="-117829"/>
            <a:ext cx="602052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TikTok中心化推薦</a:t>
            </a:r>
          </a:p>
        </p:txBody>
      </p:sp>
      <p:sp>
        <p:nvSpPr>
          <p:cNvPr id="254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255" name="矩形"/>
          <p:cNvSpPr/>
          <p:nvPr/>
        </p:nvSpPr>
        <p:spPr>
          <a:xfrm>
            <a:off x="2425708" y="1249929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6" name="內容"/>
          <p:cNvSpPr txBox="1"/>
          <p:nvPr/>
        </p:nvSpPr>
        <p:spPr>
          <a:xfrm>
            <a:off x="2692636" y="1455541"/>
            <a:ext cx="993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</a:t>
            </a:r>
          </a:p>
        </p:txBody>
      </p:sp>
      <p:sp>
        <p:nvSpPr>
          <p:cNvPr id="257" name="矩形"/>
          <p:cNvSpPr/>
          <p:nvPr/>
        </p:nvSpPr>
        <p:spPr>
          <a:xfrm>
            <a:off x="4467690" y="1249929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" name="內容"/>
          <p:cNvSpPr txBox="1"/>
          <p:nvPr/>
        </p:nvSpPr>
        <p:spPr>
          <a:xfrm>
            <a:off x="4734617" y="1455541"/>
            <a:ext cx="993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</a:t>
            </a:r>
          </a:p>
        </p:txBody>
      </p:sp>
      <p:sp>
        <p:nvSpPr>
          <p:cNvPr id="259" name="矩形"/>
          <p:cNvSpPr/>
          <p:nvPr/>
        </p:nvSpPr>
        <p:spPr>
          <a:xfrm>
            <a:off x="6509671" y="1249929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" name="內容"/>
          <p:cNvSpPr txBox="1"/>
          <p:nvPr/>
        </p:nvSpPr>
        <p:spPr>
          <a:xfrm>
            <a:off x="6776598" y="1455541"/>
            <a:ext cx="993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</a:t>
            </a:r>
          </a:p>
        </p:txBody>
      </p:sp>
      <p:sp>
        <p:nvSpPr>
          <p:cNvPr id="261" name="矩形"/>
          <p:cNvSpPr/>
          <p:nvPr/>
        </p:nvSpPr>
        <p:spPr>
          <a:xfrm>
            <a:off x="8551653" y="1249929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" name="內容"/>
          <p:cNvSpPr txBox="1"/>
          <p:nvPr/>
        </p:nvSpPr>
        <p:spPr>
          <a:xfrm>
            <a:off x="8818581" y="1455541"/>
            <a:ext cx="993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</a:t>
            </a:r>
          </a:p>
        </p:txBody>
      </p:sp>
      <p:sp>
        <p:nvSpPr>
          <p:cNvPr id="263" name="矩形"/>
          <p:cNvSpPr/>
          <p:nvPr/>
        </p:nvSpPr>
        <p:spPr>
          <a:xfrm>
            <a:off x="3704752" y="2753360"/>
            <a:ext cx="4784934" cy="108204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" name="算法對內容進行審核"/>
          <p:cNvSpPr txBox="1"/>
          <p:nvPr/>
        </p:nvSpPr>
        <p:spPr>
          <a:xfrm>
            <a:off x="3910329" y="3008248"/>
            <a:ext cx="44475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算法對內容進行審核</a:t>
            </a:r>
          </a:p>
        </p:txBody>
      </p:sp>
      <p:sp>
        <p:nvSpPr>
          <p:cNvPr id="265" name="矩形"/>
          <p:cNvSpPr/>
          <p:nvPr/>
        </p:nvSpPr>
        <p:spPr>
          <a:xfrm>
            <a:off x="3716232" y="4350597"/>
            <a:ext cx="4784935" cy="1082043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" name="算法對內容進行審核"/>
          <p:cNvSpPr txBox="1"/>
          <p:nvPr/>
        </p:nvSpPr>
        <p:spPr>
          <a:xfrm>
            <a:off x="3921811" y="4605488"/>
            <a:ext cx="444753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算法對內容進行審核</a:t>
            </a:r>
          </a:p>
        </p:txBody>
      </p:sp>
      <p:sp>
        <p:nvSpPr>
          <p:cNvPr id="267" name="矩形"/>
          <p:cNvSpPr/>
          <p:nvPr/>
        </p:nvSpPr>
        <p:spPr>
          <a:xfrm>
            <a:off x="2372011" y="5990726"/>
            <a:ext cx="1526998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用戶"/>
          <p:cNvSpPr txBox="1"/>
          <p:nvPr/>
        </p:nvSpPr>
        <p:spPr>
          <a:xfrm>
            <a:off x="2638940" y="6196339"/>
            <a:ext cx="993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</a:t>
            </a:r>
          </a:p>
        </p:txBody>
      </p:sp>
      <p:sp>
        <p:nvSpPr>
          <p:cNvPr id="269" name="矩形"/>
          <p:cNvSpPr/>
          <p:nvPr/>
        </p:nvSpPr>
        <p:spPr>
          <a:xfrm>
            <a:off x="4467690" y="5927226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用戶"/>
          <p:cNvSpPr txBox="1"/>
          <p:nvPr/>
        </p:nvSpPr>
        <p:spPr>
          <a:xfrm>
            <a:off x="4734617" y="6132839"/>
            <a:ext cx="993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</a:t>
            </a:r>
          </a:p>
        </p:txBody>
      </p:sp>
      <p:sp>
        <p:nvSpPr>
          <p:cNvPr id="271" name="矩形"/>
          <p:cNvSpPr/>
          <p:nvPr/>
        </p:nvSpPr>
        <p:spPr>
          <a:xfrm>
            <a:off x="6563369" y="5947836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" name="用戶"/>
          <p:cNvSpPr txBox="1"/>
          <p:nvPr/>
        </p:nvSpPr>
        <p:spPr>
          <a:xfrm>
            <a:off x="6830297" y="6153449"/>
            <a:ext cx="993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</a:t>
            </a:r>
          </a:p>
        </p:txBody>
      </p:sp>
      <p:sp>
        <p:nvSpPr>
          <p:cNvPr id="273" name="矩形"/>
          <p:cNvSpPr/>
          <p:nvPr/>
        </p:nvSpPr>
        <p:spPr>
          <a:xfrm>
            <a:off x="8633875" y="5927226"/>
            <a:ext cx="1526997" cy="94653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" name="用戶"/>
          <p:cNvSpPr txBox="1"/>
          <p:nvPr/>
        </p:nvSpPr>
        <p:spPr>
          <a:xfrm>
            <a:off x="8900801" y="6132839"/>
            <a:ext cx="993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</a:t>
            </a:r>
          </a:p>
        </p:txBody>
      </p:sp>
      <p:cxnSp>
        <p:nvCxnSpPr>
          <p:cNvPr id="275" name="連接線"/>
          <p:cNvCxnSpPr>
            <a:stCxn id="263" idx="0"/>
            <a:endCxn id="255" idx="0"/>
          </p:cNvCxnSpPr>
          <p:nvPr/>
        </p:nvCxnSpPr>
        <p:spPr>
          <a:xfrm flipH="1" flipV="1">
            <a:off x="3189206" y="1723194"/>
            <a:ext cx="2908013" cy="1571187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76" name="連接線"/>
          <p:cNvCxnSpPr>
            <a:stCxn id="263" idx="0"/>
            <a:endCxn id="257" idx="0"/>
          </p:cNvCxnSpPr>
          <p:nvPr/>
        </p:nvCxnSpPr>
        <p:spPr>
          <a:xfrm flipH="1" flipV="1">
            <a:off x="5231188" y="1723194"/>
            <a:ext cx="866031" cy="1571187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77" name="連接線"/>
          <p:cNvCxnSpPr>
            <a:stCxn id="263" idx="0"/>
            <a:endCxn id="259" idx="0"/>
          </p:cNvCxnSpPr>
          <p:nvPr/>
        </p:nvCxnSpPr>
        <p:spPr>
          <a:xfrm flipV="1">
            <a:off x="6097218" y="1723194"/>
            <a:ext cx="1175952" cy="1571187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78" name="連接線"/>
          <p:cNvCxnSpPr>
            <a:stCxn id="263" idx="0"/>
            <a:endCxn id="261" idx="0"/>
          </p:cNvCxnSpPr>
          <p:nvPr/>
        </p:nvCxnSpPr>
        <p:spPr>
          <a:xfrm flipV="1">
            <a:off x="6097218" y="1723194"/>
            <a:ext cx="3217934" cy="1571187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79" name="連接線"/>
          <p:cNvCxnSpPr>
            <a:stCxn id="265" idx="0"/>
            <a:endCxn id="263" idx="0"/>
          </p:cNvCxnSpPr>
          <p:nvPr/>
        </p:nvCxnSpPr>
        <p:spPr>
          <a:xfrm flipH="1" flipV="1">
            <a:off x="6097218" y="3294380"/>
            <a:ext cx="11482" cy="1597239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80" name="連接線"/>
          <p:cNvCxnSpPr>
            <a:stCxn id="265" idx="0"/>
            <a:endCxn id="263" idx="0"/>
          </p:cNvCxnSpPr>
          <p:nvPr/>
        </p:nvCxnSpPr>
        <p:spPr>
          <a:xfrm flipH="1" flipV="1">
            <a:off x="6097218" y="3294380"/>
            <a:ext cx="11482" cy="1597239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81" name="連接線"/>
          <p:cNvCxnSpPr>
            <a:stCxn id="267" idx="0"/>
            <a:endCxn id="265" idx="0"/>
          </p:cNvCxnSpPr>
          <p:nvPr/>
        </p:nvCxnSpPr>
        <p:spPr>
          <a:xfrm flipV="1">
            <a:off x="3135509" y="4891618"/>
            <a:ext cx="2973191" cy="1572374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82" name="連接線"/>
          <p:cNvCxnSpPr>
            <a:stCxn id="269" idx="0"/>
            <a:endCxn id="265" idx="0"/>
          </p:cNvCxnSpPr>
          <p:nvPr/>
        </p:nvCxnSpPr>
        <p:spPr>
          <a:xfrm flipV="1">
            <a:off x="5231188" y="4891618"/>
            <a:ext cx="877512" cy="1508874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cxnSp>
        <p:nvCxnSpPr>
          <p:cNvPr id="283" name="連接線"/>
          <p:cNvCxnSpPr>
            <a:stCxn id="271" idx="0"/>
            <a:endCxn id="265" idx="0"/>
          </p:cNvCxnSpPr>
          <p:nvPr/>
        </p:nvCxnSpPr>
        <p:spPr>
          <a:xfrm flipH="1" flipV="1">
            <a:off x="6108699" y="4891618"/>
            <a:ext cx="1218169" cy="1529484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</a:ln>
        </p:spPr>
      </p:cxnSp>
      <p:sp>
        <p:nvSpPr>
          <p:cNvPr id="284" name="連接線"/>
          <p:cNvSpPr/>
          <p:nvPr/>
        </p:nvSpPr>
        <p:spPr>
          <a:xfrm flipH="1" flipV="1">
            <a:off x="8364094" y="5275514"/>
            <a:ext cx="598591" cy="6517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285" name="依據用戶"/>
          <p:cNvSpPr txBox="1"/>
          <p:nvPr/>
        </p:nvSpPr>
        <p:spPr>
          <a:xfrm>
            <a:off x="138155" y="2567685"/>
            <a:ext cx="2440939" cy="12677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依據用戶</a:t>
            </a:r>
            <a:br/>
          </a:p>
        </p:txBody>
      </p:sp>
      <p:sp>
        <p:nvSpPr>
          <p:cNvPr id="286" name="做到推薦"/>
          <p:cNvSpPr txBox="1"/>
          <p:nvPr/>
        </p:nvSpPr>
        <p:spPr>
          <a:xfrm>
            <a:off x="138155" y="4761823"/>
            <a:ext cx="2440939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做到推薦</a:t>
            </a:r>
          </a:p>
        </p:txBody>
      </p:sp>
      <p:sp>
        <p:nvSpPr>
          <p:cNvPr id="287" name="喜歡看的"/>
          <p:cNvSpPr txBox="1"/>
          <p:nvPr/>
        </p:nvSpPr>
        <p:spPr>
          <a:xfrm>
            <a:off x="138155" y="3573463"/>
            <a:ext cx="2440939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喜歡看的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02</a:t>
            </a:r>
          </a:p>
        </p:txBody>
      </p:sp>
      <p:sp>
        <p:nvSpPr>
          <p:cNvPr id="290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91" name="TextBox 6"/>
          <p:cNvSpPr txBox="1"/>
          <p:nvPr/>
        </p:nvSpPr>
        <p:spPr>
          <a:xfrm>
            <a:off x="3559255" y="209516"/>
            <a:ext cx="6488398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用戶喜好標籤推薦</a:t>
            </a:r>
          </a:p>
        </p:txBody>
      </p:sp>
      <p:sp>
        <p:nvSpPr>
          <p:cNvPr id="292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293" name="矩形"/>
          <p:cNvSpPr/>
          <p:nvPr/>
        </p:nvSpPr>
        <p:spPr>
          <a:xfrm>
            <a:off x="882568" y="1908712"/>
            <a:ext cx="2694941" cy="81902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4" name="點讚（愛心）"/>
          <p:cNvSpPr txBox="1"/>
          <p:nvPr/>
        </p:nvSpPr>
        <p:spPr>
          <a:xfrm>
            <a:off x="1056963" y="2020347"/>
            <a:ext cx="26949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點讚（愛心）</a:t>
            </a:r>
          </a:p>
        </p:txBody>
      </p:sp>
      <p:sp>
        <p:nvSpPr>
          <p:cNvPr id="295" name="矩形"/>
          <p:cNvSpPr/>
          <p:nvPr/>
        </p:nvSpPr>
        <p:spPr>
          <a:xfrm>
            <a:off x="4338332" y="1871185"/>
            <a:ext cx="1556646" cy="89408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6" name="評論"/>
          <p:cNvSpPr txBox="1"/>
          <p:nvPr/>
        </p:nvSpPr>
        <p:spPr>
          <a:xfrm>
            <a:off x="4645485" y="2033047"/>
            <a:ext cx="967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評論</a:t>
            </a:r>
          </a:p>
        </p:txBody>
      </p:sp>
      <p:sp>
        <p:nvSpPr>
          <p:cNvPr id="297" name="矩形"/>
          <p:cNvSpPr/>
          <p:nvPr/>
        </p:nvSpPr>
        <p:spPr>
          <a:xfrm>
            <a:off x="6693903" y="1871185"/>
            <a:ext cx="1556646" cy="89408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8" name="轉發"/>
          <p:cNvSpPr txBox="1"/>
          <p:nvPr/>
        </p:nvSpPr>
        <p:spPr>
          <a:xfrm>
            <a:off x="7001054" y="2033047"/>
            <a:ext cx="967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轉發</a:t>
            </a:r>
          </a:p>
        </p:txBody>
      </p:sp>
      <p:sp>
        <p:nvSpPr>
          <p:cNvPr id="299" name="矩形"/>
          <p:cNvSpPr/>
          <p:nvPr/>
        </p:nvSpPr>
        <p:spPr>
          <a:xfrm>
            <a:off x="8760349" y="1885026"/>
            <a:ext cx="2694942" cy="81902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" name="觀看視頻時長"/>
          <p:cNvSpPr txBox="1"/>
          <p:nvPr/>
        </p:nvSpPr>
        <p:spPr>
          <a:xfrm>
            <a:off x="8769646" y="1996660"/>
            <a:ext cx="26949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觀看視頻時長</a:t>
            </a:r>
          </a:p>
        </p:txBody>
      </p:sp>
      <p:sp>
        <p:nvSpPr>
          <p:cNvPr id="301" name="矩形"/>
          <p:cNvSpPr/>
          <p:nvPr/>
        </p:nvSpPr>
        <p:spPr>
          <a:xfrm>
            <a:off x="5154155" y="3816027"/>
            <a:ext cx="1556646" cy="89408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用戶"/>
          <p:cNvSpPr txBox="1"/>
          <p:nvPr/>
        </p:nvSpPr>
        <p:spPr>
          <a:xfrm>
            <a:off x="5461308" y="3977889"/>
            <a:ext cx="9677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</a:t>
            </a:r>
          </a:p>
        </p:txBody>
      </p:sp>
      <p:sp>
        <p:nvSpPr>
          <p:cNvPr id="303" name="矩形"/>
          <p:cNvSpPr/>
          <p:nvPr/>
        </p:nvSpPr>
        <p:spPr>
          <a:xfrm>
            <a:off x="969765" y="5682734"/>
            <a:ext cx="2520546" cy="81902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4" name="觀看歷史"/>
          <p:cNvSpPr txBox="1"/>
          <p:nvPr/>
        </p:nvSpPr>
        <p:spPr>
          <a:xfrm>
            <a:off x="1338066" y="5830755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觀看歷史</a:t>
            </a:r>
          </a:p>
        </p:txBody>
      </p:sp>
      <p:sp>
        <p:nvSpPr>
          <p:cNvPr id="305" name="矩形"/>
          <p:cNvSpPr/>
          <p:nvPr/>
        </p:nvSpPr>
        <p:spPr>
          <a:xfrm>
            <a:off x="4732916" y="5682734"/>
            <a:ext cx="2520545" cy="81902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6" name="搜尋歷史"/>
          <p:cNvSpPr txBox="1"/>
          <p:nvPr/>
        </p:nvSpPr>
        <p:spPr>
          <a:xfrm>
            <a:off x="5101216" y="5830755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搜尋歷史</a:t>
            </a:r>
          </a:p>
        </p:txBody>
      </p:sp>
      <p:sp>
        <p:nvSpPr>
          <p:cNvPr id="307" name="矩形"/>
          <p:cNvSpPr/>
          <p:nvPr/>
        </p:nvSpPr>
        <p:spPr>
          <a:xfrm>
            <a:off x="8361612" y="5682734"/>
            <a:ext cx="2520545" cy="81902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關注人群"/>
          <p:cNvSpPr txBox="1"/>
          <p:nvPr/>
        </p:nvSpPr>
        <p:spPr>
          <a:xfrm>
            <a:off x="8729912" y="5830755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關注人群</a:t>
            </a:r>
          </a:p>
        </p:txBody>
      </p:sp>
      <p:sp>
        <p:nvSpPr>
          <p:cNvPr id="309" name="線條"/>
          <p:cNvSpPr/>
          <p:nvPr/>
        </p:nvSpPr>
        <p:spPr>
          <a:xfrm flipH="1" flipV="1">
            <a:off x="2848748" y="2658462"/>
            <a:ext cx="2514799" cy="12004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0" name="線條"/>
          <p:cNvSpPr/>
          <p:nvPr/>
        </p:nvSpPr>
        <p:spPr>
          <a:xfrm flipH="1" flipV="1">
            <a:off x="5222045" y="2722040"/>
            <a:ext cx="373411" cy="10767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1" name="線條"/>
          <p:cNvSpPr/>
          <p:nvPr/>
        </p:nvSpPr>
        <p:spPr>
          <a:xfrm flipV="1">
            <a:off x="5890409" y="2808375"/>
            <a:ext cx="1117425" cy="11174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2" name="線條"/>
          <p:cNvSpPr/>
          <p:nvPr/>
        </p:nvSpPr>
        <p:spPr>
          <a:xfrm flipV="1">
            <a:off x="6569261" y="2812767"/>
            <a:ext cx="2689857" cy="11130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3" name="線條"/>
          <p:cNvSpPr/>
          <p:nvPr/>
        </p:nvSpPr>
        <p:spPr>
          <a:xfrm flipH="1">
            <a:off x="2623833" y="4654608"/>
            <a:ext cx="2515902" cy="10134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4" name="線條"/>
          <p:cNvSpPr/>
          <p:nvPr/>
        </p:nvSpPr>
        <p:spPr>
          <a:xfrm>
            <a:off x="5932477" y="4725106"/>
            <a:ext cx="2" cy="10820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15" name="線條"/>
          <p:cNvSpPr/>
          <p:nvPr/>
        </p:nvSpPr>
        <p:spPr>
          <a:xfrm>
            <a:off x="6444631" y="4725106"/>
            <a:ext cx="2516255" cy="9384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上傳視頻"/>
          <p:cNvSpPr txBox="1"/>
          <p:nvPr/>
        </p:nvSpPr>
        <p:spPr>
          <a:xfrm>
            <a:off x="3537346" y="864195"/>
            <a:ext cx="795337" cy="32543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上傳視頻</a:t>
            </a:r>
          </a:p>
        </p:txBody>
      </p:sp>
      <p:sp>
        <p:nvSpPr>
          <p:cNvPr id="318" name="機器檢測"/>
          <p:cNvSpPr txBox="1"/>
          <p:nvPr/>
        </p:nvSpPr>
        <p:spPr>
          <a:xfrm>
            <a:off x="3537346" y="1614288"/>
            <a:ext cx="795337" cy="325437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機器檢測</a:t>
            </a:r>
          </a:p>
        </p:txBody>
      </p:sp>
      <p:sp>
        <p:nvSpPr>
          <p:cNvPr id="319" name="視頻畫面 文字訊息 標題關鍵詞"/>
          <p:cNvSpPr txBox="1"/>
          <p:nvPr/>
        </p:nvSpPr>
        <p:spPr>
          <a:xfrm>
            <a:off x="3448446" y="2387743"/>
            <a:ext cx="973137" cy="843752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視頻畫面</a:t>
            </a:r>
            <a:br/>
            <a:r>
              <a:t>文字訊息</a:t>
            </a:r>
            <a:br/>
            <a:r>
              <a:t>標題關鍵詞</a:t>
            </a:r>
          </a:p>
        </p:txBody>
      </p:sp>
      <p:sp>
        <p:nvSpPr>
          <p:cNvPr id="320" name="違規狀況"/>
          <p:cNvSpPr txBox="1"/>
          <p:nvPr/>
        </p:nvSpPr>
        <p:spPr>
          <a:xfrm>
            <a:off x="4680346" y="2391170"/>
            <a:ext cx="7953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違規狀況</a:t>
            </a:r>
          </a:p>
        </p:txBody>
      </p:sp>
      <p:sp>
        <p:nvSpPr>
          <p:cNvPr id="321" name="人工審核"/>
          <p:cNvSpPr txBox="1"/>
          <p:nvPr/>
        </p:nvSpPr>
        <p:spPr>
          <a:xfrm>
            <a:off x="5671541" y="2685850"/>
            <a:ext cx="795337" cy="325437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人工審核</a:t>
            </a:r>
          </a:p>
        </p:txBody>
      </p:sp>
      <p:sp>
        <p:nvSpPr>
          <p:cNvPr id="322" name="視頻查重 關鍵詞語匹配"/>
          <p:cNvSpPr txBox="1"/>
          <p:nvPr/>
        </p:nvSpPr>
        <p:spPr>
          <a:xfrm>
            <a:off x="3386335" y="3842146"/>
            <a:ext cx="1150937" cy="584595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視頻查重</a:t>
            </a:r>
            <a:br/>
            <a:r>
              <a:t>關鍵詞語匹配</a:t>
            </a:r>
          </a:p>
        </p:txBody>
      </p:sp>
      <p:sp>
        <p:nvSpPr>
          <p:cNvPr id="323" name="低流量推薦 僅粉絲可見 僅自己可見"/>
          <p:cNvSpPr txBox="1"/>
          <p:nvPr/>
        </p:nvSpPr>
        <p:spPr>
          <a:xfrm>
            <a:off x="1671438" y="3757217"/>
            <a:ext cx="973137" cy="843752"/>
          </a:xfrm>
          <a:prstGeom prst="rect">
            <a:avLst/>
          </a:prstGeom>
          <a:solidFill>
            <a:srgbClr val="CB297B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低流量推薦</a:t>
            </a:r>
            <a:br/>
            <a:r>
              <a:t>僅粉絲可見</a:t>
            </a:r>
            <a:br/>
            <a:r>
              <a:t>僅自己可見</a:t>
            </a:r>
          </a:p>
        </p:txBody>
      </p:sp>
      <p:sp>
        <p:nvSpPr>
          <p:cNvPr id="324" name="推送給200-500 在線用戶"/>
          <p:cNvSpPr txBox="1"/>
          <p:nvPr/>
        </p:nvSpPr>
        <p:spPr>
          <a:xfrm>
            <a:off x="3299112" y="5306616"/>
            <a:ext cx="1279842" cy="584594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PingFang TC Medium"/>
                <a:ea typeface="PingFang TC Medium"/>
                <a:cs typeface="PingFang TC Medium"/>
                <a:sym typeface="PingFang TC Medium"/>
              </a:defRPr>
            </a:pPr>
            <a:r>
              <a:t>推送給</a:t>
            </a: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200-500</a:t>
            </a:r>
            <a:b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t>在線用戶</a:t>
            </a:r>
          </a:p>
        </p:txBody>
      </p:sp>
      <p:sp>
        <p:nvSpPr>
          <p:cNvPr id="325" name="文字標題 視頻畫面 視頻關鍵幀"/>
          <p:cNvSpPr txBox="1"/>
          <p:nvPr/>
        </p:nvSpPr>
        <p:spPr>
          <a:xfrm>
            <a:off x="5609430" y="3712567"/>
            <a:ext cx="973137" cy="843752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文字標題</a:t>
            </a:r>
            <a:br/>
            <a:r>
              <a:t>視頻畫面</a:t>
            </a:r>
            <a:br/>
            <a:r>
              <a:t>視頻關鍵幀</a:t>
            </a:r>
          </a:p>
        </p:txBody>
      </p:sp>
      <p:sp>
        <p:nvSpPr>
          <p:cNvPr id="326" name="刪除視頻 限流封號"/>
          <p:cNvSpPr txBox="1"/>
          <p:nvPr/>
        </p:nvSpPr>
        <p:spPr>
          <a:xfrm>
            <a:off x="5689401" y="5315546"/>
            <a:ext cx="795337" cy="584594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刪除視頻</a:t>
            </a:r>
            <a:br/>
            <a:r>
              <a:t>限流封號</a:t>
            </a:r>
          </a:p>
        </p:txBody>
      </p:sp>
      <p:sp>
        <p:nvSpPr>
          <p:cNvPr id="327" name="用戶反饋"/>
          <p:cNvSpPr txBox="1"/>
          <p:nvPr/>
        </p:nvSpPr>
        <p:spPr>
          <a:xfrm>
            <a:off x="7474812" y="6201521"/>
            <a:ext cx="795337" cy="325437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用戶反饋</a:t>
            </a:r>
          </a:p>
        </p:txBody>
      </p:sp>
      <p:sp>
        <p:nvSpPr>
          <p:cNvPr id="328" name="反饋好"/>
          <p:cNvSpPr txBox="1"/>
          <p:nvPr/>
        </p:nvSpPr>
        <p:spPr>
          <a:xfrm>
            <a:off x="7885707" y="3635247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反饋好</a:t>
            </a:r>
          </a:p>
        </p:txBody>
      </p:sp>
      <p:sp>
        <p:nvSpPr>
          <p:cNvPr id="329" name="疊加推薦"/>
          <p:cNvSpPr txBox="1"/>
          <p:nvPr/>
        </p:nvSpPr>
        <p:spPr>
          <a:xfrm>
            <a:off x="7484267" y="2989459"/>
            <a:ext cx="795337" cy="32543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迭加推薦</a:t>
            </a:r>
          </a:p>
        </p:txBody>
      </p:sp>
      <p:sp>
        <p:nvSpPr>
          <p:cNvPr id="330" name="更高流量池"/>
          <p:cNvSpPr txBox="1"/>
          <p:nvPr/>
        </p:nvSpPr>
        <p:spPr>
          <a:xfrm>
            <a:off x="7395367" y="2007194"/>
            <a:ext cx="973137" cy="32543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更高流量池</a:t>
            </a:r>
          </a:p>
        </p:txBody>
      </p:sp>
      <p:sp>
        <p:nvSpPr>
          <p:cNvPr id="331" name="反饋好"/>
          <p:cNvSpPr txBox="1"/>
          <p:nvPr/>
        </p:nvSpPr>
        <p:spPr>
          <a:xfrm>
            <a:off x="7885707" y="2637940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反饋好</a:t>
            </a:r>
          </a:p>
        </p:txBody>
      </p:sp>
      <p:sp>
        <p:nvSpPr>
          <p:cNvPr id="332" name="持續推薦 1-7天左右"/>
          <p:cNvSpPr txBox="1"/>
          <p:nvPr/>
        </p:nvSpPr>
        <p:spPr>
          <a:xfrm>
            <a:off x="7439728" y="966787"/>
            <a:ext cx="884415" cy="584595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持續推薦</a:t>
            </a:r>
            <a:br/>
            <a:r>
              <a:t>1-7天左右</a:t>
            </a:r>
          </a:p>
        </p:txBody>
      </p:sp>
      <p:sp>
        <p:nvSpPr>
          <p:cNvPr id="333" name="流量冷卻"/>
          <p:cNvSpPr txBox="1"/>
          <p:nvPr/>
        </p:nvSpPr>
        <p:spPr>
          <a:xfrm>
            <a:off x="7484267" y="194467"/>
            <a:ext cx="795337" cy="32543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流量冷卻</a:t>
            </a:r>
          </a:p>
        </p:txBody>
      </p:sp>
      <p:sp>
        <p:nvSpPr>
          <p:cNvPr id="334" name="人工審核"/>
          <p:cNvSpPr txBox="1"/>
          <p:nvPr/>
        </p:nvSpPr>
        <p:spPr>
          <a:xfrm>
            <a:off x="9154118" y="2007194"/>
            <a:ext cx="795337" cy="325437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人工審核</a:t>
            </a:r>
          </a:p>
        </p:txBody>
      </p:sp>
      <p:sp>
        <p:nvSpPr>
          <p:cNvPr id="335" name="停止推薦 刪除視頻 降權封號"/>
          <p:cNvSpPr txBox="1"/>
          <p:nvPr/>
        </p:nvSpPr>
        <p:spPr>
          <a:xfrm>
            <a:off x="9154120" y="2886830"/>
            <a:ext cx="795337" cy="843752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停止推薦</a:t>
            </a:r>
            <a:br/>
            <a:r>
              <a:t>刪除視頻</a:t>
            </a:r>
            <a:br/>
            <a:r>
              <a:t>降權封號</a:t>
            </a:r>
          </a:p>
        </p:txBody>
      </p:sp>
      <p:sp>
        <p:nvSpPr>
          <p:cNvPr id="336" name="作者申述"/>
          <p:cNvSpPr txBox="1"/>
          <p:nvPr/>
        </p:nvSpPr>
        <p:spPr>
          <a:xfrm>
            <a:off x="9154120" y="4757539"/>
            <a:ext cx="795337" cy="32543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作者申述</a:t>
            </a:r>
          </a:p>
        </p:txBody>
      </p:sp>
      <p:sp>
        <p:nvSpPr>
          <p:cNvPr id="337" name="未違規"/>
          <p:cNvSpPr txBox="1"/>
          <p:nvPr/>
        </p:nvSpPr>
        <p:spPr>
          <a:xfrm>
            <a:off x="4809428" y="3802060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未違規</a:t>
            </a:r>
          </a:p>
        </p:txBody>
      </p:sp>
      <p:sp>
        <p:nvSpPr>
          <p:cNvPr id="338" name="線條"/>
          <p:cNvSpPr/>
          <p:nvPr/>
        </p:nvSpPr>
        <p:spPr>
          <a:xfrm>
            <a:off x="3935014" y="1218901"/>
            <a:ext cx="2" cy="36611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39" name="線條"/>
          <p:cNvSpPr/>
          <p:nvPr/>
        </p:nvSpPr>
        <p:spPr>
          <a:xfrm>
            <a:off x="3926085" y="1975692"/>
            <a:ext cx="2" cy="36611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0" name="線條"/>
          <p:cNvSpPr/>
          <p:nvPr/>
        </p:nvSpPr>
        <p:spPr>
          <a:xfrm>
            <a:off x="3926085" y="3267428"/>
            <a:ext cx="2" cy="54600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1" name="線條"/>
          <p:cNvSpPr/>
          <p:nvPr/>
        </p:nvSpPr>
        <p:spPr>
          <a:xfrm>
            <a:off x="3881437" y="4437936"/>
            <a:ext cx="2" cy="831894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2" name="線條"/>
          <p:cNvSpPr/>
          <p:nvPr/>
        </p:nvSpPr>
        <p:spPr>
          <a:xfrm flipH="1">
            <a:off x="2702717" y="4179092"/>
            <a:ext cx="616151" cy="2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3" name="線條"/>
          <p:cNvSpPr/>
          <p:nvPr/>
        </p:nvSpPr>
        <p:spPr>
          <a:xfrm>
            <a:off x="4618135" y="2848569"/>
            <a:ext cx="866183" cy="2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4" name="線條"/>
          <p:cNvSpPr/>
          <p:nvPr/>
        </p:nvSpPr>
        <p:spPr>
          <a:xfrm flipH="1">
            <a:off x="4622600" y="4179092"/>
            <a:ext cx="910830" cy="2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5" name="線條"/>
          <p:cNvSpPr/>
          <p:nvPr/>
        </p:nvSpPr>
        <p:spPr>
          <a:xfrm>
            <a:off x="6087069" y="4596260"/>
            <a:ext cx="3" cy="686562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6" name="線條"/>
          <p:cNvSpPr/>
          <p:nvPr/>
        </p:nvSpPr>
        <p:spPr>
          <a:xfrm>
            <a:off x="6087069" y="3006454"/>
            <a:ext cx="3" cy="612921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7" name="線條"/>
          <p:cNvSpPr/>
          <p:nvPr/>
        </p:nvSpPr>
        <p:spPr>
          <a:xfrm flipV="1">
            <a:off x="7881936" y="526850"/>
            <a:ext cx="3" cy="416848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8" name="線條"/>
          <p:cNvSpPr/>
          <p:nvPr/>
        </p:nvSpPr>
        <p:spPr>
          <a:xfrm flipV="1">
            <a:off x="7881936" y="1574473"/>
            <a:ext cx="3" cy="41684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49" name="線條"/>
          <p:cNvSpPr/>
          <p:nvPr/>
        </p:nvSpPr>
        <p:spPr>
          <a:xfrm flipV="1">
            <a:off x="7881936" y="2348476"/>
            <a:ext cx="2" cy="612920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0" name="線條"/>
          <p:cNvSpPr/>
          <p:nvPr/>
        </p:nvSpPr>
        <p:spPr>
          <a:xfrm flipV="1">
            <a:off x="7890867" y="3336576"/>
            <a:ext cx="3" cy="619277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1" name="線條"/>
          <p:cNvSpPr/>
          <p:nvPr/>
        </p:nvSpPr>
        <p:spPr>
          <a:xfrm flipV="1">
            <a:off x="7885101" y="5365689"/>
            <a:ext cx="3" cy="751657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2" name="線條"/>
          <p:cNvSpPr/>
          <p:nvPr/>
        </p:nvSpPr>
        <p:spPr>
          <a:xfrm>
            <a:off x="8420875" y="2221880"/>
            <a:ext cx="690204" cy="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3" name="線條"/>
          <p:cNvSpPr/>
          <p:nvPr/>
        </p:nvSpPr>
        <p:spPr>
          <a:xfrm>
            <a:off x="9551789" y="2345271"/>
            <a:ext cx="2" cy="54600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4" name="線條"/>
          <p:cNvSpPr/>
          <p:nvPr/>
        </p:nvSpPr>
        <p:spPr>
          <a:xfrm flipV="1">
            <a:off x="9804499" y="3796472"/>
            <a:ext cx="3" cy="88650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5" name="線條"/>
          <p:cNvSpPr/>
          <p:nvPr/>
        </p:nvSpPr>
        <p:spPr>
          <a:xfrm>
            <a:off x="9364264" y="3797965"/>
            <a:ext cx="3" cy="88650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6" name="連接線"/>
          <p:cNvSpPr/>
          <p:nvPr/>
        </p:nvSpPr>
        <p:spPr>
          <a:xfrm>
            <a:off x="6934496" y="3114674"/>
            <a:ext cx="481313" cy="637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 algn="ctr" defTabSz="410845"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57" name="線條"/>
          <p:cNvSpPr/>
          <p:nvPr/>
        </p:nvSpPr>
        <p:spPr>
          <a:xfrm flipH="1">
            <a:off x="7119411" y="4561282"/>
            <a:ext cx="426358" cy="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358" name="停止推薦"/>
          <p:cNvSpPr txBox="1"/>
          <p:nvPr/>
        </p:nvSpPr>
        <p:spPr>
          <a:xfrm>
            <a:off x="6849218" y="3717085"/>
            <a:ext cx="300037" cy="1339298"/>
          </a:xfrm>
          <a:prstGeom prst="rect">
            <a:avLst/>
          </a:prstGeom>
          <a:ln w="12700">
            <a:miter lim="400000"/>
          </a:ln>
        </p:spPr>
        <p:txBody>
          <a:bodyPr vert="eaVert" lIns="35717" tIns="35717" rIns="35717" bIns="35717" anchor="ctr">
            <a:spAutoFit/>
          </a:bodyPr>
          <a:lstStyle>
            <a:lvl1pPr algn="ctr" defTabSz="410845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停止推薦</a:t>
            </a:r>
          </a:p>
        </p:txBody>
      </p:sp>
      <p:sp>
        <p:nvSpPr>
          <p:cNvPr id="359" name="內容 重複"/>
          <p:cNvSpPr txBox="1"/>
          <p:nvPr/>
        </p:nvSpPr>
        <p:spPr>
          <a:xfrm>
            <a:off x="2790924" y="3505668"/>
            <a:ext cx="439737" cy="584594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內容</a:t>
            </a:r>
            <a:br/>
            <a:r>
              <a:t>重復</a:t>
            </a:r>
          </a:p>
        </p:txBody>
      </p:sp>
      <p:sp>
        <p:nvSpPr>
          <p:cNvPr id="360" name="未違規"/>
          <p:cNvSpPr txBox="1"/>
          <p:nvPr/>
        </p:nvSpPr>
        <p:spPr>
          <a:xfrm>
            <a:off x="3974503" y="3456842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未違規</a:t>
            </a:r>
          </a:p>
        </p:txBody>
      </p:sp>
      <p:sp>
        <p:nvSpPr>
          <p:cNvPr id="361" name="未重複"/>
          <p:cNvSpPr txBox="1"/>
          <p:nvPr/>
        </p:nvSpPr>
        <p:spPr>
          <a:xfrm>
            <a:off x="3956644" y="4776821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未重復</a:t>
            </a:r>
          </a:p>
        </p:txBody>
      </p:sp>
      <p:sp>
        <p:nvSpPr>
          <p:cNvPr id="362" name="確認 違規"/>
          <p:cNvSpPr txBox="1"/>
          <p:nvPr/>
        </p:nvSpPr>
        <p:spPr>
          <a:xfrm>
            <a:off x="5752555" y="4557738"/>
            <a:ext cx="1259088" cy="584595"/>
          </a:xfrm>
          <a:prstGeom prst="rect">
            <a:avLst/>
          </a:prstGeom>
          <a:ln w="12700">
            <a:miter lim="400000"/>
          </a:ln>
        </p:spPr>
        <p:txBody>
          <a:bodyPr lIns="35717" tIns="35717" rIns="35717" bIns="35717" anchor="ctr">
            <a:spAutoFit/>
          </a:bodyPr>
          <a:lstStyle/>
          <a:p>
            <a: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確認</a:t>
            </a:r>
            <a:br/>
            <a:r>
              <a:t>違規</a:t>
            </a:r>
          </a:p>
        </p:txBody>
      </p:sp>
      <p:sp>
        <p:nvSpPr>
          <p:cNvPr id="363" name="無舉報"/>
          <p:cNvSpPr txBox="1"/>
          <p:nvPr/>
        </p:nvSpPr>
        <p:spPr>
          <a:xfrm>
            <a:off x="7885706" y="1620178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無舉報</a:t>
            </a:r>
          </a:p>
        </p:txBody>
      </p:sp>
      <p:sp>
        <p:nvSpPr>
          <p:cNvPr id="364" name="未違規"/>
          <p:cNvSpPr txBox="1"/>
          <p:nvPr/>
        </p:nvSpPr>
        <p:spPr>
          <a:xfrm>
            <a:off x="8760815" y="1167804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未違規</a:t>
            </a:r>
          </a:p>
        </p:txBody>
      </p:sp>
      <p:sp>
        <p:nvSpPr>
          <p:cNvPr id="365" name="連接線"/>
          <p:cNvSpPr/>
          <p:nvPr/>
        </p:nvSpPr>
        <p:spPr>
          <a:xfrm>
            <a:off x="8382000" y="1097456"/>
            <a:ext cx="1911847" cy="3847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321" y="21600"/>
                </a:ln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 algn="ctr" defTabSz="410845"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66" name="申訴成功"/>
          <p:cNvSpPr txBox="1"/>
          <p:nvPr/>
        </p:nvSpPr>
        <p:spPr>
          <a:xfrm>
            <a:off x="10320138" y="1338982"/>
            <a:ext cx="249237" cy="2283751"/>
          </a:xfrm>
          <a:prstGeom prst="rect">
            <a:avLst/>
          </a:prstGeom>
          <a:ln w="12700">
            <a:miter lim="400000"/>
          </a:ln>
        </p:spPr>
        <p:txBody>
          <a:bodyPr vert="eaVert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申訴成功</a:t>
            </a:r>
          </a:p>
        </p:txBody>
      </p:sp>
      <p:sp>
        <p:nvSpPr>
          <p:cNvPr id="367" name="確認 違規"/>
          <p:cNvSpPr txBox="1"/>
          <p:nvPr/>
        </p:nvSpPr>
        <p:spPr>
          <a:xfrm>
            <a:off x="9584629" y="2325975"/>
            <a:ext cx="439737" cy="584594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確認</a:t>
            </a:r>
            <a:br/>
            <a:r>
              <a:t>違規</a:t>
            </a:r>
          </a:p>
        </p:txBody>
      </p:sp>
      <p:sp>
        <p:nvSpPr>
          <p:cNvPr id="368" name="申訴 失敗"/>
          <p:cNvSpPr txBox="1"/>
          <p:nvPr/>
        </p:nvSpPr>
        <p:spPr>
          <a:xfrm>
            <a:off x="9804300" y="3947428"/>
            <a:ext cx="439737" cy="584595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申訴</a:t>
            </a:r>
            <a:br/>
            <a:r>
              <a:t>失敗</a:t>
            </a:r>
          </a:p>
        </p:txBody>
      </p:sp>
      <p:sp>
        <p:nvSpPr>
          <p:cNvPr id="369" name="有舉報"/>
          <p:cNvSpPr txBox="1"/>
          <p:nvPr/>
        </p:nvSpPr>
        <p:spPr>
          <a:xfrm>
            <a:off x="8466135" y="1918965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有舉報</a:t>
            </a:r>
          </a:p>
        </p:txBody>
      </p:sp>
      <p:sp>
        <p:nvSpPr>
          <p:cNvPr id="370" name="反饋差"/>
          <p:cNvSpPr txBox="1"/>
          <p:nvPr/>
        </p:nvSpPr>
        <p:spPr>
          <a:xfrm>
            <a:off x="6699398" y="2762956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反饋差</a:t>
            </a:r>
          </a:p>
        </p:txBody>
      </p:sp>
      <p:sp>
        <p:nvSpPr>
          <p:cNvPr id="371" name="點讚率 評論率 轉發率 完播率 關注率"/>
          <p:cNvSpPr txBox="1"/>
          <p:nvPr/>
        </p:nvSpPr>
        <p:spPr>
          <a:xfrm>
            <a:off x="7573167" y="3998121"/>
            <a:ext cx="617537" cy="1362067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algn="ctr" defTabSz="41084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點贊率</a:t>
            </a:r>
            <a:br/>
            <a:r>
              <a:t>評論率</a:t>
            </a:r>
            <a:br/>
            <a:r>
              <a:t>轉發率</a:t>
            </a:r>
            <a:br/>
            <a:r>
              <a:t>完播率</a:t>
            </a:r>
            <a:br/>
            <a:r>
              <a:t>關注率</a:t>
            </a:r>
          </a:p>
        </p:txBody>
      </p:sp>
      <p:sp>
        <p:nvSpPr>
          <p:cNvPr id="372" name="反饋差"/>
          <p:cNvSpPr txBox="1"/>
          <p:nvPr/>
        </p:nvSpPr>
        <p:spPr>
          <a:xfrm>
            <a:off x="6787335" y="5136107"/>
            <a:ext cx="617537" cy="325437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 defTabSz="410845">
              <a:defRPr sz="1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反饋差</a:t>
            </a:r>
          </a:p>
        </p:txBody>
      </p:sp>
      <p:sp>
        <p:nvSpPr>
          <p:cNvPr id="373" name="直線接點 3"/>
          <p:cNvSpPr/>
          <p:nvPr/>
        </p:nvSpPr>
        <p:spPr>
          <a:xfrm>
            <a:off x="3935014" y="5975536"/>
            <a:ext cx="2" cy="43598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374" name="直線接點 8"/>
          <p:cNvSpPr/>
          <p:nvPr/>
        </p:nvSpPr>
        <p:spPr>
          <a:xfrm flipH="1" flipV="1">
            <a:off x="3922596" y="6411514"/>
            <a:ext cx="3409995" cy="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377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378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379" name="第三堂：帳號定位 - 變現模式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第三堂：帳號定位 - 變現模式</a:t>
            </a:r>
          </a:p>
        </p:txBody>
      </p:sp>
      <p:sp>
        <p:nvSpPr>
          <p:cNvPr id="380" name="搭建賺錢帳號0~1完整路徑"/>
          <p:cNvSpPr txBox="1"/>
          <p:nvPr/>
        </p:nvSpPr>
        <p:spPr>
          <a:xfrm>
            <a:off x="23801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搭建賺錢帳號0~1完整路徑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383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84" name="TextBox 6"/>
          <p:cNvSpPr txBox="1"/>
          <p:nvPr/>
        </p:nvSpPr>
        <p:spPr>
          <a:xfrm>
            <a:off x="3073099" y="542707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TikTok帳號商業定位</a:t>
            </a:r>
          </a:p>
        </p:txBody>
      </p:sp>
      <p:sp>
        <p:nvSpPr>
          <p:cNvPr id="385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386" name="確認自身帳號變現方向，依造所需來做到規劃"/>
          <p:cNvSpPr txBox="1"/>
          <p:nvPr/>
        </p:nvSpPr>
        <p:spPr>
          <a:xfrm>
            <a:off x="1535565" y="1991316"/>
            <a:ext cx="1026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確認自身帳號變現方向，依造所需來做到規劃</a:t>
            </a:r>
          </a:p>
        </p:txBody>
      </p:sp>
      <p:sp>
        <p:nvSpPr>
          <p:cNvPr id="387" name="橢圓形"/>
          <p:cNvSpPr/>
          <p:nvPr/>
        </p:nvSpPr>
        <p:spPr>
          <a:xfrm>
            <a:off x="-449795" y="2954783"/>
            <a:ext cx="2833290" cy="286047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" name="電商帶貨"/>
          <p:cNvSpPr txBox="1"/>
          <p:nvPr/>
        </p:nvSpPr>
        <p:spPr>
          <a:xfrm>
            <a:off x="-101220" y="408656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電商帶貨</a:t>
            </a:r>
          </a:p>
        </p:txBody>
      </p:sp>
      <p:sp>
        <p:nvSpPr>
          <p:cNvPr id="389" name="橢圓形"/>
          <p:cNvSpPr/>
          <p:nvPr/>
        </p:nvSpPr>
        <p:spPr>
          <a:xfrm>
            <a:off x="2065101" y="2954783"/>
            <a:ext cx="2833289" cy="286047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" name="廣告變現"/>
          <p:cNvSpPr txBox="1"/>
          <p:nvPr/>
        </p:nvSpPr>
        <p:spPr>
          <a:xfrm>
            <a:off x="2413674" y="408656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廣告變現</a:t>
            </a:r>
          </a:p>
        </p:txBody>
      </p:sp>
      <p:sp>
        <p:nvSpPr>
          <p:cNvPr id="391" name="橢圓形"/>
          <p:cNvSpPr/>
          <p:nvPr/>
        </p:nvSpPr>
        <p:spPr>
          <a:xfrm>
            <a:off x="4593304" y="2954783"/>
            <a:ext cx="2833289" cy="286047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2" name="直播變現"/>
          <p:cNvSpPr txBox="1"/>
          <p:nvPr/>
        </p:nvSpPr>
        <p:spPr>
          <a:xfrm>
            <a:off x="4941877" y="408656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直播變現</a:t>
            </a:r>
          </a:p>
        </p:txBody>
      </p:sp>
      <p:sp>
        <p:nvSpPr>
          <p:cNvPr id="393" name="橢圓形"/>
          <p:cNvSpPr/>
          <p:nvPr/>
        </p:nvSpPr>
        <p:spPr>
          <a:xfrm>
            <a:off x="7120886" y="2954783"/>
            <a:ext cx="2833289" cy="286047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4" name="項目變現"/>
          <p:cNvSpPr txBox="1"/>
          <p:nvPr/>
        </p:nvSpPr>
        <p:spPr>
          <a:xfrm>
            <a:off x="7469458" y="408656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項目變現</a:t>
            </a:r>
          </a:p>
        </p:txBody>
      </p:sp>
      <p:sp>
        <p:nvSpPr>
          <p:cNvPr id="395" name="橢圓形"/>
          <p:cNvSpPr/>
          <p:nvPr/>
        </p:nvSpPr>
        <p:spPr>
          <a:xfrm>
            <a:off x="9808505" y="2954783"/>
            <a:ext cx="2833290" cy="286047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6" name="知識變現"/>
          <p:cNvSpPr txBox="1"/>
          <p:nvPr/>
        </p:nvSpPr>
        <p:spPr>
          <a:xfrm>
            <a:off x="10157079" y="408656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知識變現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39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00" name="TextBox 6"/>
          <p:cNvSpPr txBox="1"/>
          <p:nvPr/>
        </p:nvSpPr>
        <p:spPr>
          <a:xfrm>
            <a:off x="4624411" y="377471"/>
            <a:ext cx="312674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電商帶貨</a:t>
            </a:r>
          </a:p>
        </p:txBody>
      </p:sp>
      <p:sp>
        <p:nvSpPr>
          <p:cNvPr id="401" name="線條"/>
          <p:cNvSpPr/>
          <p:nvPr/>
        </p:nvSpPr>
        <p:spPr>
          <a:xfrm>
            <a:off x="4178205" y="6899456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02" name="帶別人的貨品"/>
          <p:cNvSpPr txBox="1"/>
          <p:nvPr/>
        </p:nvSpPr>
        <p:spPr>
          <a:xfrm>
            <a:off x="6805507" y="1952600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帶別人的貨品</a:t>
            </a:r>
          </a:p>
        </p:txBody>
      </p:sp>
      <p:sp>
        <p:nvSpPr>
          <p:cNvPr id="403" name="帶自己的貨品"/>
          <p:cNvSpPr txBox="1"/>
          <p:nvPr/>
        </p:nvSpPr>
        <p:spPr>
          <a:xfrm>
            <a:off x="6787935" y="4595179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帶自己的貨品</a:t>
            </a:r>
          </a:p>
        </p:txBody>
      </p:sp>
      <p:sp>
        <p:nvSpPr>
          <p:cNvPr id="404" name="掛分銷模式，透由自身粉絲"/>
          <p:cNvSpPr txBox="1"/>
          <p:nvPr/>
        </p:nvSpPr>
        <p:spPr>
          <a:xfrm>
            <a:off x="5721136" y="2693865"/>
            <a:ext cx="5285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掛分銷模式，透由自身粉絲</a:t>
            </a:r>
          </a:p>
        </p:txBody>
      </p:sp>
      <p:sp>
        <p:nvSpPr>
          <p:cNvPr id="405" name="購買，而拆帳的方式變現"/>
          <p:cNvSpPr txBox="1"/>
          <p:nvPr/>
        </p:nvSpPr>
        <p:spPr>
          <a:xfrm>
            <a:off x="5980810" y="3361215"/>
            <a:ext cx="48539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購買，而拆帳的方式變現</a:t>
            </a:r>
          </a:p>
        </p:txBody>
      </p:sp>
      <p:sp>
        <p:nvSpPr>
          <p:cNvPr id="406" name="透由自己的品項，來達到曝光"/>
          <p:cNvSpPr txBox="1"/>
          <p:nvPr/>
        </p:nvSpPr>
        <p:spPr>
          <a:xfrm>
            <a:off x="5505236" y="5278057"/>
            <a:ext cx="57175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透由自己的品項，來達到曝光</a:t>
            </a:r>
          </a:p>
        </p:txBody>
      </p:sp>
      <p:sp>
        <p:nvSpPr>
          <p:cNvPr id="407" name="將粉絲帶入購買"/>
          <p:cNvSpPr txBox="1"/>
          <p:nvPr/>
        </p:nvSpPr>
        <p:spPr>
          <a:xfrm>
            <a:off x="6783064" y="5887021"/>
            <a:ext cx="3126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將粉絲帶入購買</a:t>
            </a:r>
          </a:p>
        </p:txBody>
      </p:sp>
      <p:sp>
        <p:nvSpPr>
          <p:cNvPr id="408" name="線條"/>
          <p:cNvSpPr/>
          <p:nvPr/>
        </p:nvSpPr>
        <p:spPr>
          <a:xfrm flipV="1">
            <a:off x="3610438" y="2148340"/>
            <a:ext cx="2" cy="35195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09" name="線條"/>
          <p:cNvSpPr/>
          <p:nvPr/>
        </p:nvSpPr>
        <p:spPr>
          <a:xfrm>
            <a:off x="3588568" y="2251049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10" name="線條"/>
          <p:cNvSpPr/>
          <p:nvPr/>
        </p:nvSpPr>
        <p:spPr>
          <a:xfrm>
            <a:off x="3553585" y="5604192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pic>
        <p:nvPicPr>
          <p:cNvPr id="411" name="77dfac42c64d4d1c873de1f72e9df863.jpeg" descr="77dfac42c64d4d1c873de1f72e9df863.jpeg"/>
          <p:cNvPicPr>
            <a:picLocks noChangeAspect="1"/>
          </p:cNvPicPr>
          <p:nvPr/>
        </p:nvPicPr>
        <p:blipFill>
          <a:blip r:embed="rId1"/>
          <a:srcRect l="22589" t="5218" r="22589"/>
          <a:stretch>
            <a:fillRect/>
          </a:stretch>
        </p:blipFill>
        <p:spPr>
          <a:xfrm>
            <a:off x="412252" y="2538296"/>
            <a:ext cx="2820568" cy="273963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41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15" name="TextBox 6"/>
          <p:cNvSpPr txBox="1"/>
          <p:nvPr/>
        </p:nvSpPr>
        <p:spPr>
          <a:xfrm>
            <a:off x="4643256" y="377471"/>
            <a:ext cx="3060087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廣告變現</a:t>
            </a:r>
          </a:p>
        </p:txBody>
      </p:sp>
      <p:sp>
        <p:nvSpPr>
          <p:cNvPr id="41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417" name="TikTok平台媒合（TCM）"/>
          <p:cNvSpPr txBox="1"/>
          <p:nvPr/>
        </p:nvSpPr>
        <p:spPr>
          <a:xfrm>
            <a:off x="5494754" y="1915043"/>
            <a:ext cx="5625591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TikTok平台媒合（TCM）</a:t>
            </a:r>
          </a:p>
        </p:txBody>
      </p:sp>
      <p:sp>
        <p:nvSpPr>
          <p:cNvPr id="418" name="必須要為官方認證創作者"/>
          <p:cNvSpPr txBox="1"/>
          <p:nvPr/>
        </p:nvSpPr>
        <p:spPr>
          <a:xfrm>
            <a:off x="5817081" y="2635953"/>
            <a:ext cx="48539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必須要為官方認證創作者</a:t>
            </a:r>
          </a:p>
        </p:txBody>
      </p:sp>
      <p:sp>
        <p:nvSpPr>
          <p:cNvPr id="419" name="透由官方來發送邀請業配"/>
          <p:cNvSpPr txBox="1"/>
          <p:nvPr/>
        </p:nvSpPr>
        <p:spPr>
          <a:xfrm>
            <a:off x="5842481" y="3277585"/>
            <a:ext cx="48539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透由官方來發送邀請業配</a:t>
            </a:r>
          </a:p>
        </p:txBody>
      </p:sp>
      <p:sp>
        <p:nvSpPr>
          <p:cNvPr id="420" name="企業私下邀請"/>
          <p:cNvSpPr txBox="1"/>
          <p:nvPr/>
        </p:nvSpPr>
        <p:spPr>
          <a:xfrm>
            <a:off x="6617181" y="4167888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企業私下邀請</a:t>
            </a:r>
          </a:p>
        </p:txBody>
      </p:sp>
      <p:sp>
        <p:nvSpPr>
          <p:cNvPr id="421" name="透由非官方的合作邀請"/>
          <p:cNvSpPr txBox="1"/>
          <p:nvPr/>
        </p:nvSpPr>
        <p:spPr>
          <a:xfrm>
            <a:off x="6045681" y="4996909"/>
            <a:ext cx="44221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透由非官方的合作邀請</a:t>
            </a:r>
          </a:p>
        </p:txBody>
      </p:sp>
      <p:sp>
        <p:nvSpPr>
          <p:cNvPr id="422" name="依照曝光、用戶下載等來報價格"/>
          <p:cNvSpPr txBox="1"/>
          <p:nvPr/>
        </p:nvSpPr>
        <p:spPr>
          <a:xfrm>
            <a:off x="5182081" y="5625018"/>
            <a:ext cx="6149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依照曝光、用戶下載等來報價格</a:t>
            </a:r>
          </a:p>
        </p:txBody>
      </p:sp>
      <p:sp>
        <p:nvSpPr>
          <p:cNvPr id="423" name="線條"/>
          <p:cNvSpPr/>
          <p:nvPr/>
        </p:nvSpPr>
        <p:spPr>
          <a:xfrm flipV="1">
            <a:off x="3610438" y="2148340"/>
            <a:ext cx="2" cy="35195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24" name="線條"/>
          <p:cNvSpPr/>
          <p:nvPr/>
        </p:nvSpPr>
        <p:spPr>
          <a:xfrm>
            <a:off x="3588568" y="2251050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25" name="線條"/>
          <p:cNvSpPr/>
          <p:nvPr/>
        </p:nvSpPr>
        <p:spPr>
          <a:xfrm>
            <a:off x="3553585" y="5604192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pic>
        <p:nvPicPr>
          <p:cNvPr id="426" name="截圖 2021-10-11 下午12.02.10.png" descr="截圖 2021-10-11 下午12.02.10.png"/>
          <p:cNvPicPr>
            <a:picLocks noChangeAspect="1"/>
          </p:cNvPicPr>
          <p:nvPr/>
        </p:nvPicPr>
        <p:blipFill>
          <a:blip r:embed="rId1"/>
          <a:srcRect r="16413"/>
          <a:stretch>
            <a:fillRect/>
          </a:stretch>
        </p:blipFill>
        <p:spPr>
          <a:xfrm>
            <a:off x="-222248" y="3497826"/>
            <a:ext cx="3808785" cy="108196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42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30" name="TextBox 6"/>
          <p:cNvSpPr txBox="1"/>
          <p:nvPr/>
        </p:nvSpPr>
        <p:spPr>
          <a:xfrm>
            <a:off x="4515163" y="364907"/>
            <a:ext cx="3060088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直播變現</a:t>
            </a:r>
          </a:p>
        </p:txBody>
      </p:sp>
      <p:sp>
        <p:nvSpPr>
          <p:cNvPr id="43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432" name="線條"/>
          <p:cNvSpPr/>
          <p:nvPr/>
        </p:nvSpPr>
        <p:spPr>
          <a:xfrm flipV="1">
            <a:off x="3610438" y="2148340"/>
            <a:ext cx="2" cy="35195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33" name="線條"/>
          <p:cNvSpPr/>
          <p:nvPr/>
        </p:nvSpPr>
        <p:spPr>
          <a:xfrm>
            <a:off x="3588568" y="2251050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34" name="線條"/>
          <p:cNvSpPr/>
          <p:nvPr/>
        </p:nvSpPr>
        <p:spPr>
          <a:xfrm>
            <a:off x="3553585" y="5604192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pic>
        <p:nvPicPr>
          <p:cNvPr id="435" name="Support_most_devices.png.png" descr="Support_most_devices.pn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740" y="2378067"/>
            <a:ext cx="3060088" cy="30600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6" name="收取禮物變現"/>
          <p:cNvSpPr txBox="1"/>
          <p:nvPr/>
        </p:nvSpPr>
        <p:spPr>
          <a:xfrm>
            <a:off x="7014409" y="1628894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收取禮物變現</a:t>
            </a:r>
          </a:p>
        </p:txBody>
      </p:sp>
      <p:sp>
        <p:nvSpPr>
          <p:cNvPr id="437" name="透由粉絲刷禮物方式來變現"/>
          <p:cNvSpPr txBox="1"/>
          <p:nvPr/>
        </p:nvSpPr>
        <p:spPr>
          <a:xfrm>
            <a:off x="5992721" y="2331541"/>
            <a:ext cx="5285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透由粉絲刷禮物方式來變現</a:t>
            </a:r>
          </a:p>
        </p:txBody>
      </p:sp>
      <p:sp>
        <p:nvSpPr>
          <p:cNvPr id="438" name="或是透由主播打pk賽模式變現"/>
          <p:cNvSpPr txBox="1"/>
          <p:nvPr/>
        </p:nvSpPr>
        <p:spPr>
          <a:xfrm>
            <a:off x="5691985" y="2972594"/>
            <a:ext cx="5796990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或是透由主播打pk賽模式變現</a:t>
            </a:r>
          </a:p>
        </p:txBody>
      </p:sp>
      <p:sp>
        <p:nvSpPr>
          <p:cNvPr id="439" name="直播帶貨"/>
          <p:cNvSpPr txBox="1"/>
          <p:nvPr/>
        </p:nvSpPr>
        <p:spPr>
          <a:xfrm>
            <a:off x="7522409" y="4238724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直播帶貨</a:t>
            </a:r>
          </a:p>
        </p:txBody>
      </p:sp>
      <p:sp>
        <p:nvSpPr>
          <p:cNvPr id="440" name="透由直播間賣取自己的貨品"/>
          <p:cNvSpPr txBox="1"/>
          <p:nvPr/>
        </p:nvSpPr>
        <p:spPr>
          <a:xfrm>
            <a:off x="6158839" y="5021229"/>
            <a:ext cx="5285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透由直播間賣取自己的貨品</a:t>
            </a:r>
          </a:p>
        </p:txBody>
      </p:sp>
      <p:sp>
        <p:nvSpPr>
          <p:cNvPr id="441" name="來做到推廣將流量導向自身企業"/>
          <p:cNvSpPr txBox="1"/>
          <p:nvPr/>
        </p:nvSpPr>
        <p:spPr>
          <a:xfrm>
            <a:off x="5727039" y="5691719"/>
            <a:ext cx="61493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來做到推廣將流量導向自身企業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538609" y="220979"/>
            <a:ext cx="245402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4" name="TextBox 5"/>
          <p:cNvSpPr txBox="1"/>
          <p:nvPr/>
        </p:nvSpPr>
        <p:spPr>
          <a:xfrm>
            <a:off x="6141718" y="404813"/>
            <a:ext cx="3217328" cy="8026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課程綱要</a:t>
            </a:r>
          </a:p>
        </p:txBody>
      </p:sp>
      <p:sp>
        <p:nvSpPr>
          <p:cNvPr id="105" name="TextBox 6"/>
          <p:cNvSpPr txBox="1"/>
          <p:nvPr/>
        </p:nvSpPr>
        <p:spPr>
          <a:xfrm>
            <a:off x="6586826" y="1398881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01</a:t>
            </a:r>
          </a:p>
        </p:txBody>
      </p:sp>
      <p:sp>
        <p:nvSpPr>
          <p:cNvPr id="106" name="TextBox 8"/>
          <p:cNvSpPr txBox="1"/>
          <p:nvPr/>
        </p:nvSpPr>
        <p:spPr>
          <a:xfrm>
            <a:off x="5745967" y="2466036"/>
            <a:ext cx="1623062" cy="7391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新媒體時代趨勢</a:t>
            </a:r>
          </a:p>
          <a:p>
            <a:pPr algn="r">
              <a:defRPr sz="1200"/>
            </a:pPr>
            <a:r>
              <a:t>後疫情時代發展</a:t>
            </a:r>
          </a:p>
          <a:p>
            <a:pPr algn="r">
              <a:defRPr sz="1200"/>
            </a:pPr>
            <a:r>
              <a:t>各大社群平台比較</a:t>
            </a:r>
          </a:p>
        </p:txBody>
      </p:sp>
      <p:sp>
        <p:nvSpPr>
          <p:cNvPr id="107" name="TextBox 18"/>
          <p:cNvSpPr txBox="1"/>
          <p:nvPr/>
        </p:nvSpPr>
        <p:spPr>
          <a:xfrm>
            <a:off x="5893287" y="2062039"/>
            <a:ext cx="14757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線上獲利時代</a:t>
            </a:r>
          </a:p>
        </p:txBody>
      </p:sp>
      <p:sp>
        <p:nvSpPr>
          <p:cNvPr id="108" name="TextBox 19"/>
          <p:cNvSpPr txBox="1"/>
          <p:nvPr/>
        </p:nvSpPr>
        <p:spPr>
          <a:xfrm>
            <a:off x="6525917" y="3115404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02</a:t>
            </a:r>
          </a:p>
        </p:txBody>
      </p:sp>
      <p:sp>
        <p:nvSpPr>
          <p:cNvPr id="109" name="TextBox 20"/>
          <p:cNvSpPr txBox="1"/>
          <p:nvPr/>
        </p:nvSpPr>
        <p:spPr>
          <a:xfrm>
            <a:off x="5745967" y="4176330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短視頻算法機制</a:t>
            </a:r>
          </a:p>
          <a:p>
            <a:pPr algn="r">
              <a:defRPr sz="1200"/>
            </a:pPr>
            <a:r>
              <a:t>流量重組化</a:t>
            </a:r>
          </a:p>
        </p:txBody>
      </p:sp>
      <p:sp>
        <p:nvSpPr>
          <p:cNvPr id="110" name="TextBox 21"/>
          <p:cNvSpPr txBox="1"/>
          <p:nvPr/>
        </p:nvSpPr>
        <p:spPr>
          <a:xfrm>
            <a:off x="6121887" y="3823131"/>
            <a:ext cx="12471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短視頻規則</a:t>
            </a:r>
          </a:p>
        </p:txBody>
      </p:sp>
      <p:sp>
        <p:nvSpPr>
          <p:cNvPr id="111" name="TextBox 22"/>
          <p:cNvSpPr txBox="1"/>
          <p:nvPr/>
        </p:nvSpPr>
        <p:spPr>
          <a:xfrm>
            <a:off x="6586826" y="4831926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112" name="TextBox 23"/>
          <p:cNvSpPr txBox="1"/>
          <p:nvPr/>
        </p:nvSpPr>
        <p:spPr>
          <a:xfrm>
            <a:off x="5756128" y="5823123"/>
            <a:ext cx="1623062" cy="7391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帳號風面設置</a:t>
            </a:r>
          </a:p>
          <a:p>
            <a:pPr algn="r">
              <a:defRPr sz="1200"/>
            </a:pPr>
            <a:r>
              <a:t>視頻畫風定位</a:t>
            </a:r>
          </a:p>
          <a:p>
            <a:pPr algn="r">
              <a:defRPr sz="1200"/>
            </a:pPr>
            <a:r>
              <a:t>搭建變現路徑</a:t>
            </a:r>
          </a:p>
        </p:txBody>
      </p:sp>
      <p:sp>
        <p:nvSpPr>
          <p:cNvPr id="113" name="TextBox 24"/>
          <p:cNvSpPr txBox="1"/>
          <p:nvPr/>
        </p:nvSpPr>
        <p:spPr>
          <a:xfrm>
            <a:off x="5715487" y="5469684"/>
            <a:ext cx="17043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短視頻帳號定位</a:t>
            </a:r>
          </a:p>
        </p:txBody>
      </p:sp>
      <p:sp>
        <p:nvSpPr>
          <p:cNvPr id="114" name="TextBox 25"/>
          <p:cNvSpPr txBox="1"/>
          <p:nvPr/>
        </p:nvSpPr>
        <p:spPr>
          <a:xfrm>
            <a:off x="8790350" y="1398881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115" name="TextBox 26"/>
          <p:cNvSpPr txBox="1"/>
          <p:nvPr/>
        </p:nvSpPr>
        <p:spPr>
          <a:xfrm>
            <a:off x="7949490" y="2466036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搭建人設定位</a:t>
            </a:r>
          </a:p>
          <a:p>
            <a:pPr algn="r">
              <a:defRPr sz="1200"/>
            </a:pPr>
            <a:r>
              <a:t>創造視頻呈現方式</a:t>
            </a:r>
          </a:p>
        </p:txBody>
      </p:sp>
      <p:sp>
        <p:nvSpPr>
          <p:cNvPr id="116" name="TextBox 27"/>
          <p:cNvSpPr txBox="1"/>
          <p:nvPr/>
        </p:nvSpPr>
        <p:spPr>
          <a:xfrm>
            <a:off x="8096811" y="2125539"/>
            <a:ext cx="14757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帳號運營方向</a:t>
            </a:r>
          </a:p>
        </p:txBody>
      </p:sp>
      <p:sp>
        <p:nvSpPr>
          <p:cNvPr id="117" name="TextBox 28"/>
          <p:cNvSpPr txBox="1"/>
          <p:nvPr/>
        </p:nvSpPr>
        <p:spPr>
          <a:xfrm>
            <a:off x="8777650" y="3109054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118" name="TextBox 29"/>
          <p:cNvSpPr txBox="1"/>
          <p:nvPr/>
        </p:nvSpPr>
        <p:spPr>
          <a:xfrm>
            <a:off x="7949490" y="4176330"/>
            <a:ext cx="1623062" cy="7391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設計爆款腳本</a:t>
            </a:r>
          </a:p>
          <a:p>
            <a:pPr algn="r">
              <a:defRPr sz="1200"/>
            </a:pPr>
            <a:r>
              <a:t>腳本撰寫方法</a:t>
            </a:r>
          </a:p>
          <a:p>
            <a:pPr algn="r">
              <a:defRPr sz="1200"/>
            </a:pPr>
            <a:r>
              <a:t>打造吸睛標題</a:t>
            </a:r>
          </a:p>
        </p:txBody>
      </p:sp>
      <p:sp>
        <p:nvSpPr>
          <p:cNvPr id="119" name="TextBox 30"/>
          <p:cNvSpPr txBox="1"/>
          <p:nvPr/>
        </p:nvSpPr>
        <p:spPr>
          <a:xfrm>
            <a:off x="7906311" y="3848531"/>
            <a:ext cx="17043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腳本與文案設計</a:t>
            </a:r>
          </a:p>
        </p:txBody>
      </p:sp>
      <p:sp>
        <p:nvSpPr>
          <p:cNvPr id="120" name="TextBox 31"/>
          <p:cNvSpPr txBox="1"/>
          <p:nvPr/>
        </p:nvSpPr>
        <p:spPr>
          <a:xfrm>
            <a:off x="8777650" y="4819226"/>
            <a:ext cx="782200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21" name="TextBox 32"/>
          <p:cNvSpPr txBox="1"/>
          <p:nvPr/>
        </p:nvSpPr>
        <p:spPr>
          <a:xfrm>
            <a:off x="7949490" y="5810183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吸取成功者經驗</a:t>
            </a:r>
          </a:p>
          <a:p>
            <a:pPr algn="r">
              <a:defRPr sz="1200"/>
            </a:pPr>
            <a:r>
              <a:t>打造自我差異化</a:t>
            </a:r>
          </a:p>
        </p:txBody>
      </p:sp>
      <p:sp>
        <p:nvSpPr>
          <p:cNvPr id="122" name="TextBox 33"/>
          <p:cNvSpPr txBox="1"/>
          <p:nvPr/>
        </p:nvSpPr>
        <p:spPr>
          <a:xfrm>
            <a:off x="8096811" y="5456984"/>
            <a:ext cx="14757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對標帳號建立</a:t>
            </a:r>
          </a:p>
        </p:txBody>
      </p:sp>
      <p:pic>
        <p:nvPicPr>
          <p:cNvPr id="123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l="29611" t="8587" r="29611" b="8587"/>
          <a:stretch>
            <a:fillRect/>
          </a:stretch>
        </p:blipFill>
        <p:spPr>
          <a:xfrm>
            <a:off x="407986" y="404811"/>
            <a:ext cx="5278441" cy="6048378"/>
          </a:xfrm>
          <a:prstGeom prst="rect">
            <a:avLst/>
          </a:prstGeom>
        </p:spPr>
      </p:pic>
      <p:sp>
        <p:nvSpPr>
          <p:cNvPr id="124" name="TextBox 31"/>
          <p:cNvSpPr txBox="1"/>
          <p:nvPr/>
        </p:nvSpPr>
        <p:spPr>
          <a:xfrm>
            <a:off x="11098352" y="1409416"/>
            <a:ext cx="782199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5" name="TextBox 32"/>
          <p:cNvSpPr txBox="1"/>
          <p:nvPr/>
        </p:nvSpPr>
        <p:spPr>
          <a:xfrm>
            <a:off x="10257493" y="2451171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建立獨特拍攝手法</a:t>
            </a:r>
          </a:p>
          <a:p>
            <a:pPr algn="r">
              <a:defRPr sz="1200"/>
            </a:pPr>
            <a:r>
              <a:t>鏡位獲取凸顯重點</a:t>
            </a:r>
          </a:p>
        </p:txBody>
      </p:sp>
      <p:sp>
        <p:nvSpPr>
          <p:cNvPr id="126" name="TextBox 33"/>
          <p:cNvSpPr txBox="1"/>
          <p:nvPr/>
        </p:nvSpPr>
        <p:spPr>
          <a:xfrm>
            <a:off x="10176213" y="2110673"/>
            <a:ext cx="17043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拍攝與視頻構圖</a:t>
            </a:r>
          </a:p>
        </p:txBody>
      </p:sp>
      <p:sp>
        <p:nvSpPr>
          <p:cNvPr id="127" name="TextBox 31"/>
          <p:cNvSpPr txBox="1"/>
          <p:nvPr/>
        </p:nvSpPr>
        <p:spPr>
          <a:xfrm>
            <a:off x="11098352" y="3115404"/>
            <a:ext cx="782199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28" name="TextBox 32"/>
          <p:cNvSpPr txBox="1"/>
          <p:nvPr/>
        </p:nvSpPr>
        <p:spPr>
          <a:xfrm>
            <a:off x="10270193" y="4189030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建立直播間流量</a:t>
            </a:r>
          </a:p>
          <a:p>
            <a:pPr algn="r">
              <a:defRPr sz="1200"/>
            </a:pPr>
            <a:r>
              <a:t>創造直播帶貨高效</a:t>
            </a:r>
          </a:p>
        </p:txBody>
      </p:sp>
      <p:sp>
        <p:nvSpPr>
          <p:cNvPr id="129" name="TextBox 33"/>
          <p:cNvSpPr txBox="1"/>
          <p:nvPr/>
        </p:nvSpPr>
        <p:spPr>
          <a:xfrm>
            <a:off x="10061913" y="3848531"/>
            <a:ext cx="19329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短視頻與直播帶貨</a:t>
            </a:r>
          </a:p>
        </p:txBody>
      </p:sp>
      <p:sp>
        <p:nvSpPr>
          <p:cNvPr id="130" name="TextBox 31"/>
          <p:cNvSpPr txBox="1"/>
          <p:nvPr/>
        </p:nvSpPr>
        <p:spPr>
          <a:xfrm>
            <a:off x="11098352" y="4806426"/>
            <a:ext cx="782199" cy="828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31" name="TextBox 32"/>
          <p:cNvSpPr txBox="1"/>
          <p:nvPr/>
        </p:nvSpPr>
        <p:spPr>
          <a:xfrm>
            <a:off x="10270193" y="5810183"/>
            <a:ext cx="1623062" cy="523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1200"/>
            </a:pPr>
            <a:r>
              <a:t>學會看數據</a:t>
            </a:r>
          </a:p>
          <a:p>
            <a:pPr algn="r">
              <a:defRPr sz="1200"/>
            </a:pPr>
            <a:r>
              <a:t>調整視頻創高峰</a:t>
            </a:r>
          </a:p>
        </p:txBody>
      </p:sp>
      <p:sp>
        <p:nvSpPr>
          <p:cNvPr id="132" name="TextBox 33"/>
          <p:cNvSpPr txBox="1"/>
          <p:nvPr/>
        </p:nvSpPr>
        <p:spPr>
          <a:xfrm>
            <a:off x="9833312" y="5469684"/>
            <a:ext cx="2390139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數據運營思維（復盤）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" presetClass="entr" presetSubtype="4" fill="hold" grpId="8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2" presetClass="entr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grpId="1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ntr" presetSubtype="4" fill="hold" grpId="1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250"/>
                            </p:stCondLst>
                            <p:childTnLst>
                              <p:par>
                                <p:cTn id="60" presetID="2" presetClass="entr" presetSubtype="4" fill="hold" grpId="12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indefinite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" presetClass="entr" presetSubtype="4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indefinite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" presetClass="entr" presetSubtype="4" fill="hold" grpId="1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indefinite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" presetClass="entr" presetSubtype="4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indefinite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" presetClass="entr" presetSubtype="4" fill="hold" grpId="16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indefinite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750"/>
                            </p:stCondLst>
                            <p:childTnLst>
                              <p:par>
                                <p:cTn id="85" presetID="2" presetClass="entr" presetSubtype="4" fill="hold" grpId="17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indefinite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2" presetClass="entr" presetSubtype="4" fill="hold" grpId="18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indefinite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250"/>
                            </p:stCondLst>
                            <p:childTnLst>
                              <p:par>
                                <p:cTn id="95" presetID="2" presetClass="entr" presetSubtype="4" fill="hold" grpId="19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indefinite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2" presetClass="entr" presetSubtype="4" fill="hold" grpId="2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indefinite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5" presetID="2" presetClass="entr" presetSubtype="4" fill="hold" grpId="2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6" dur="indefinite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2" presetClass="entr" presetSubtype="4" fill="hold" grpId="22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indefinite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5" presetID="2" presetClass="entr" presetSubtype="4" fill="hold" grpId="23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indefinite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0" presetID="2" presetClass="entr" presetSubtype="4" fill="hold" grpId="24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1" dur="indefinite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750"/>
                            </p:stCondLst>
                            <p:childTnLst>
                              <p:par>
                                <p:cTn id="125" presetID="2" presetClass="entr" presetSubtype="4" fill="hold" grpId="25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indefinite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0" presetID="2" presetClass="entr" presetSubtype="4" fill="hold" grpId="26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1" dur="indefinite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135" presetID="2" presetClass="entr" presetSubtype="4" fill="hold" grpId="27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indefinite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1" animBg="1" advAuto="0"/>
      <p:bldP spid="106" grpId="3" animBg="1" advAuto="0"/>
      <p:bldP spid="107" grpId="2" animBg="1" advAuto="0"/>
      <p:bldP spid="108" grpId="4" animBg="1" advAuto="0"/>
      <p:bldP spid="109" grpId="6" animBg="1" advAuto="0"/>
      <p:bldP spid="110" grpId="5" animBg="1" advAuto="0"/>
      <p:bldP spid="111" grpId="7" animBg="1" advAuto="0"/>
      <p:bldP spid="112" grpId="9" animBg="1" advAuto="0"/>
      <p:bldP spid="113" grpId="8" animBg="1" advAuto="0"/>
      <p:bldP spid="114" grpId="10" animBg="1" advAuto="0"/>
      <p:bldP spid="115" grpId="12" animBg="1" advAuto="0"/>
      <p:bldP spid="116" grpId="11" animBg="1" advAuto="0"/>
      <p:bldP spid="117" grpId="13" animBg="1" advAuto="0"/>
      <p:bldP spid="118" grpId="15" animBg="1" advAuto="0"/>
      <p:bldP spid="119" grpId="14" animBg="1" advAuto="0"/>
      <p:bldP spid="120" grpId="16" animBg="1" advAuto="0"/>
      <p:bldP spid="121" grpId="18" animBg="1" advAuto="0"/>
      <p:bldP spid="122" grpId="17" animBg="1" advAuto="0"/>
      <p:bldP spid="124" grpId="19" animBg="1" advAuto="0"/>
      <p:bldP spid="125" grpId="21" animBg="1" advAuto="0"/>
      <p:bldP spid="126" grpId="20" animBg="1" advAuto="0"/>
      <p:bldP spid="127" grpId="22" animBg="1" advAuto="0"/>
      <p:bldP spid="128" grpId="24" animBg="1" advAuto="0"/>
      <p:bldP spid="129" grpId="23" animBg="1" advAuto="0"/>
      <p:bldP spid="130" grpId="25" animBg="1" advAuto="0"/>
      <p:bldP spid="131" grpId="27" animBg="1" advAuto="0"/>
      <p:bldP spid="132" grpId="26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44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45" name="TextBox 6"/>
          <p:cNvSpPr txBox="1"/>
          <p:nvPr/>
        </p:nvSpPr>
        <p:spPr>
          <a:xfrm>
            <a:off x="4515163" y="364907"/>
            <a:ext cx="3060088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項目變現</a:t>
            </a:r>
          </a:p>
        </p:txBody>
      </p:sp>
      <p:sp>
        <p:nvSpPr>
          <p:cNvPr id="44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447" name="線條"/>
          <p:cNvSpPr/>
          <p:nvPr/>
        </p:nvSpPr>
        <p:spPr>
          <a:xfrm flipV="1">
            <a:off x="3610438" y="2148340"/>
            <a:ext cx="2" cy="35195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48" name="線條"/>
          <p:cNvSpPr/>
          <p:nvPr/>
        </p:nvSpPr>
        <p:spPr>
          <a:xfrm>
            <a:off x="3588568" y="2251050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49" name="線條"/>
          <p:cNvSpPr/>
          <p:nvPr/>
        </p:nvSpPr>
        <p:spPr>
          <a:xfrm>
            <a:off x="3553585" y="5604192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pic>
        <p:nvPicPr>
          <p:cNvPr id="450" name="ce5d6b874702438b64eff06976d84409_512_512.jpg!88con.jpeg" descr="ce5d6b874702438b64eff06976d84409_512_512.jpg!88con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72" y="2492896"/>
            <a:ext cx="3152141" cy="31521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1" name="透由短視頻曝光"/>
          <p:cNvSpPr txBox="1"/>
          <p:nvPr/>
        </p:nvSpPr>
        <p:spPr>
          <a:xfrm>
            <a:off x="6847585" y="1628894"/>
            <a:ext cx="366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透由短視頻曝光</a:t>
            </a:r>
          </a:p>
        </p:txBody>
      </p:sp>
      <p:sp>
        <p:nvSpPr>
          <p:cNvPr id="452" name="做某一類別領域的輸出價值"/>
          <p:cNvSpPr txBox="1"/>
          <p:nvPr/>
        </p:nvSpPr>
        <p:spPr>
          <a:xfrm>
            <a:off x="6034785" y="2407741"/>
            <a:ext cx="5285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做某一類別領域的輸出價值</a:t>
            </a:r>
          </a:p>
        </p:txBody>
      </p:sp>
      <p:sp>
        <p:nvSpPr>
          <p:cNvPr id="453" name="讓粉絲看到 進而私訊而成交"/>
          <p:cNvSpPr txBox="1"/>
          <p:nvPr/>
        </p:nvSpPr>
        <p:spPr>
          <a:xfrm>
            <a:off x="5980810" y="3112673"/>
            <a:ext cx="539368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讓粉絲看到 進而私訊而成交</a:t>
            </a:r>
          </a:p>
        </p:txBody>
      </p:sp>
      <p:sp>
        <p:nvSpPr>
          <p:cNvPr id="454" name="建立個人獲客渠道"/>
          <p:cNvSpPr txBox="1"/>
          <p:nvPr/>
        </p:nvSpPr>
        <p:spPr>
          <a:xfrm>
            <a:off x="6808695" y="4462522"/>
            <a:ext cx="4168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建立個人獲客渠道</a:t>
            </a:r>
          </a:p>
        </p:txBody>
      </p:sp>
      <p:sp>
        <p:nvSpPr>
          <p:cNvPr id="455" name="依照所需要的客群 來做到定位"/>
          <p:cNvSpPr txBox="1"/>
          <p:nvPr/>
        </p:nvSpPr>
        <p:spPr>
          <a:xfrm>
            <a:off x="5941921" y="5180940"/>
            <a:ext cx="582548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依照所需要的客群 來做到定位</a:t>
            </a:r>
          </a:p>
        </p:txBody>
      </p:sp>
      <p:sp>
        <p:nvSpPr>
          <p:cNvPr id="456" name="而非盲目追求粉絲以及觀看量"/>
          <p:cNvSpPr txBox="1"/>
          <p:nvPr/>
        </p:nvSpPr>
        <p:spPr>
          <a:xfrm>
            <a:off x="6033996" y="5825443"/>
            <a:ext cx="57175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而非盲目追求粉絲以及觀看量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45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60" name="TextBox 6"/>
          <p:cNvSpPr txBox="1"/>
          <p:nvPr/>
        </p:nvSpPr>
        <p:spPr>
          <a:xfrm>
            <a:off x="4515163" y="364907"/>
            <a:ext cx="3060088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知識變現</a:t>
            </a:r>
          </a:p>
        </p:txBody>
      </p:sp>
      <p:sp>
        <p:nvSpPr>
          <p:cNvPr id="46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462" name="線條"/>
          <p:cNvSpPr/>
          <p:nvPr/>
        </p:nvSpPr>
        <p:spPr>
          <a:xfrm flipV="1">
            <a:off x="3610438" y="2148340"/>
            <a:ext cx="2" cy="35195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63" name="線條"/>
          <p:cNvSpPr/>
          <p:nvPr/>
        </p:nvSpPr>
        <p:spPr>
          <a:xfrm>
            <a:off x="3588568" y="2251050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64" name="線條"/>
          <p:cNvSpPr/>
          <p:nvPr/>
        </p:nvSpPr>
        <p:spPr>
          <a:xfrm>
            <a:off x="3553585" y="5604192"/>
            <a:ext cx="163944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465" name="課程變現"/>
          <p:cNvSpPr txBox="1"/>
          <p:nvPr/>
        </p:nvSpPr>
        <p:spPr>
          <a:xfrm>
            <a:off x="7723885" y="1405394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課程變現</a:t>
            </a:r>
          </a:p>
        </p:txBody>
      </p:sp>
      <p:sp>
        <p:nvSpPr>
          <p:cNvPr id="466" name="回報率高 做到一次性交付即可"/>
          <p:cNvSpPr txBox="1"/>
          <p:nvPr/>
        </p:nvSpPr>
        <p:spPr>
          <a:xfrm>
            <a:off x="5879210" y="2103857"/>
            <a:ext cx="582548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回報率高 做到一次性交付即可</a:t>
            </a:r>
          </a:p>
        </p:txBody>
      </p:sp>
      <p:sp>
        <p:nvSpPr>
          <p:cNvPr id="467" name="書本帶貨"/>
          <p:cNvSpPr txBox="1"/>
          <p:nvPr/>
        </p:nvSpPr>
        <p:spPr>
          <a:xfrm>
            <a:off x="7824165" y="4113480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書本帶貨</a:t>
            </a:r>
          </a:p>
        </p:txBody>
      </p:sp>
      <p:sp>
        <p:nvSpPr>
          <p:cNvPr id="468" name="如：線上課程 回放影片即可"/>
          <p:cNvSpPr txBox="1"/>
          <p:nvPr/>
        </p:nvSpPr>
        <p:spPr>
          <a:xfrm>
            <a:off x="6144590" y="2728405"/>
            <a:ext cx="539368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如：線上課程 回放影片即可</a:t>
            </a:r>
          </a:p>
        </p:txBody>
      </p:sp>
      <p:sp>
        <p:nvSpPr>
          <p:cNvPr id="469" name="輸出書中內容 做到知識環繞"/>
          <p:cNvSpPr txBox="1"/>
          <p:nvPr/>
        </p:nvSpPr>
        <p:spPr>
          <a:xfrm>
            <a:off x="6095110" y="4942524"/>
            <a:ext cx="539368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輸出書中內容 做到知識環繞</a:t>
            </a:r>
          </a:p>
        </p:txBody>
      </p:sp>
      <p:sp>
        <p:nvSpPr>
          <p:cNvPr id="470" name="只需將流量引導至購買即可"/>
          <p:cNvSpPr txBox="1"/>
          <p:nvPr/>
        </p:nvSpPr>
        <p:spPr>
          <a:xfrm>
            <a:off x="6133210" y="5597574"/>
            <a:ext cx="52857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只需將流量引導至購買即可</a:t>
            </a:r>
          </a:p>
        </p:txBody>
      </p:sp>
      <p:pic>
        <p:nvPicPr>
          <p:cNvPr id="471" name="pngtree-vector-book-icon-png-image_926280.jpg" descr="pngtree-vector-book-icon-png-image_92628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21" y="2406399"/>
            <a:ext cx="3141045" cy="31410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47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475" name="TextBox 6"/>
          <p:cNvSpPr txBox="1"/>
          <p:nvPr/>
        </p:nvSpPr>
        <p:spPr>
          <a:xfrm>
            <a:off x="4160582" y="326671"/>
            <a:ext cx="5285743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帳號賽道選擇</a:t>
            </a:r>
          </a:p>
        </p:txBody>
      </p:sp>
      <p:sp>
        <p:nvSpPr>
          <p:cNvPr id="47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477" name="矩形"/>
          <p:cNvSpPr/>
          <p:nvPr/>
        </p:nvSpPr>
        <p:spPr>
          <a:xfrm>
            <a:off x="345793" y="2807422"/>
            <a:ext cx="2921093" cy="374432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8" name="日常生活類"/>
          <p:cNvSpPr txBox="1"/>
          <p:nvPr/>
        </p:nvSpPr>
        <p:spPr>
          <a:xfrm>
            <a:off x="509668" y="2101146"/>
            <a:ext cx="2644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日常生活類</a:t>
            </a:r>
          </a:p>
        </p:txBody>
      </p:sp>
      <p:sp>
        <p:nvSpPr>
          <p:cNvPr id="479" name="婚紗"/>
          <p:cNvSpPr txBox="1"/>
          <p:nvPr/>
        </p:nvSpPr>
        <p:spPr>
          <a:xfrm>
            <a:off x="509668" y="3119791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婚紗</a:t>
            </a:r>
          </a:p>
        </p:txBody>
      </p:sp>
      <p:sp>
        <p:nvSpPr>
          <p:cNvPr id="480" name="親子"/>
          <p:cNvSpPr txBox="1"/>
          <p:nvPr/>
        </p:nvSpPr>
        <p:spPr>
          <a:xfrm>
            <a:off x="1939842" y="3119791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親子</a:t>
            </a:r>
          </a:p>
        </p:txBody>
      </p:sp>
      <p:sp>
        <p:nvSpPr>
          <p:cNvPr id="481" name="美食"/>
          <p:cNvSpPr txBox="1"/>
          <p:nvPr/>
        </p:nvSpPr>
        <p:spPr>
          <a:xfrm>
            <a:off x="509668" y="3901017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美食</a:t>
            </a:r>
          </a:p>
        </p:txBody>
      </p:sp>
      <p:sp>
        <p:nvSpPr>
          <p:cNvPr id="482" name="寵物"/>
          <p:cNvSpPr txBox="1"/>
          <p:nvPr/>
        </p:nvSpPr>
        <p:spPr>
          <a:xfrm>
            <a:off x="1939842" y="3901017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寵物</a:t>
            </a:r>
          </a:p>
        </p:txBody>
      </p:sp>
      <p:sp>
        <p:nvSpPr>
          <p:cNvPr id="483" name="旅遊"/>
          <p:cNvSpPr txBox="1"/>
          <p:nvPr/>
        </p:nvSpPr>
        <p:spPr>
          <a:xfrm>
            <a:off x="509668" y="4679583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旅遊</a:t>
            </a:r>
          </a:p>
        </p:txBody>
      </p:sp>
      <p:sp>
        <p:nvSpPr>
          <p:cNvPr id="484" name="情感"/>
          <p:cNvSpPr txBox="1"/>
          <p:nvPr/>
        </p:nvSpPr>
        <p:spPr>
          <a:xfrm>
            <a:off x="1939842" y="4679583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情感</a:t>
            </a:r>
          </a:p>
        </p:txBody>
      </p:sp>
      <p:sp>
        <p:nvSpPr>
          <p:cNvPr id="485" name="生活技巧"/>
          <p:cNvSpPr txBox="1"/>
          <p:nvPr/>
        </p:nvSpPr>
        <p:spPr>
          <a:xfrm>
            <a:off x="738269" y="5690631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生活技巧</a:t>
            </a:r>
          </a:p>
        </p:txBody>
      </p:sp>
      <p:sp>
        <p:nvSpPr>
          <p:cNvPr id="486" name="矩形"/>
          <p:cNvSpPr/>
          <p:nvPr/>
        </p:nvSpPr>
        <p:spPr>
          <a:xfrm>
            <a:off x="3248314" y="2814021"/>
            <a:ext cx="2921093" cy="374432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7" name="泛娛樂類型"/>
          <p:cNvSpPr txBox="1"/>
          <p:nvPr/>
        </p:nvSpPr>
        <p:spPr>
          <a:xfrm>
            <a:off x="3412190" y="2107745"/>
            <a:ext cx="2644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泛娛樂類型</a:t>
            </a:r>
          </a:p>
        </p:txBody>
      </p:sp>
      <p:sp>
        <p:nvSpPr>
          <p:cNvPr id="488" name="搞笑"/>
          <p:cNvSpPr txBox="1"/>
          <p:nvPr/>
        </p:nvSpPr>
        <p:spPr>
          <a:xfrm>
            <a:off x="3412190" y="3126390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搞笑</a:t>
            </a:r>
          </a:p>
        </p:txBody>
      </p:sp>
      <p:sp>
        <p:nvSpPr>
          <p:cNvPr id="489" name="動漫"/>
          <p:cNvSpPr txBox="1"/>
          <p:nvPr/>
        </p:nvSpPr>
        <p:spPr>
          <a:xfrm>
            <a:off x="4842362" y="3126390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動漫</a:t>
            </a:r>
          </a:p>
        </p:txBody>
      </p:sp>
      <p:sp>
        <p:nvSpPr>
          <p:cNvPr id="490" name="電影"/>
          <p:cNvSpPr txBox="1"/>
          <p:nvPr/>
        </p:nvSpPr>
        <p:spPr>
          <a:xfrm>
            <a:off x="3412190" y="3907615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電影</a:t>
            </a:r>
          </a:p>
        </p:txBody>
      </p:sp>
      <p:sp>
        <p:nvSpPr>
          <p:cNvPr id="491" name="遊戲"/>
          <p:cNvSpPr txBox="1"/>
          <p:nvPr/>
        </p:nvSpPr>
        <p:spPr>
          <a:xfrm>
            <a:off x="4842362" y="3907615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遊戲</a:t>
            </a:r>
          </a:p>
        </p:txBody>
      </p:sp>
      <p:sp>
        <p:nvSpPr>
          <p:cNvPr id="492" name="舞蹈"/>
          <p:cNvSpPr txBox="1"/>
          <p:nvPr/>
        </p:nvSpPr>
        <p:spPr>
          <a:xfrm>
            <a:off x="3412190" y="4686182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舞蹈</a:t>
            </a:r>
          </a:p>
        </p:txBody>
      </p:sp>
      <p:sp>
        <p:nvSpPr>
          <p:cNvPr id="493" name="音樂"/>
          <p:cNvSpPr txBox="1"/>
          <p:nvPr/>
        </p:nvSpPr>
        <p:spPr>
          <a:xfrm>
            <a:off x="4842362" y="4686182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音樂</a:t>
            </a:r>
          </a:p>
        </p:txBody>
      </p:sp>
      <p:sp>
        <p:nvSpPr>
          <p:cNvPr id="494" name="矩形"/>
          <p:cNvSpPr/>
          <p:nvPr/>
        </p:nvSpPr>
        <p:spPr>
          <a:xfrm>
            <a:off x="6082639" y="2817664"/>
            <a:ext cx="2921093" cy="374432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5" name="賞心悅目型"/>
          <p:cNvSpPr txBox="1"/>
          <p:nvPr/>
        </p:nvSpPr>
        <p:spPr>
          <a:xfrm>
            <a:off x="6246514" y="2111388"/>
            <a:ext cx="2644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賞心悅目型</a:t>
            </a:r>
          </a:p>
        </p:txBody>
      </p:sp>
      <p:sp>
        <p:nvSpPr>
          <p:cNvPr id="496" name="帥哥"/>
          <p:cNvSpPr txBox="1"/>
          <p:nvPr/>
        </p:nvSpPr>
        <p:spPr>
          <a:xfrm>
            <a:off x="6242749" y="3137623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帥哥</a:t>
            </a:r>
          </a:p>
        </p:txBody>
      </p:sp>
      <p:sp>
        <p:nvSpPr>
          <p:cNvPr id="497" name="時尚"/>
          <p:cNvSpPr txBox="1"/>
          <p:nvPr/>
        </p:nvSpPr>
        <p:spPr>
          <a:xfrm>
            <a:off x="7676687" y="3130033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時尚</a:t>
            </a:r>
          </a:p>
        </p:txBody>
      </p:sp>
      <p:sp>
        <p:nvSpPr>
          <p:cNvPr id="498" name="明星"/>
          <p:cNvSpPr txBox="1"/>
          <p:nvPr/>
        </p:nvSpPr>
        <p:spPr>
          <a:xfrm>
            <a:off x="6242749" y="3918847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明星</a:t>
            </a:r>
          </a:p>
        </p:txBody>
      </p:sp>
      <p:sp>
        <p:nvSpPr>
          <p:cNvPr id="499" name="美妝"/>
          <p:cNvSpPr txBox="1"/>
          <p:nvPr/>
        </p:nvSpPr>
        <p:spPr>
          <a:xfrm>
            <a:off x="7676687" y="3911259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美妝</a:t>
            </a:r>
          </a:p>
        </p:txBody>
      </p:sp>
      <p:sp>
        <p:nvSpPr>
          <p:cNvPr id="500" name="美女"/>
          <p:cNvSpPr txBox="1"/>
          <p:nvPr/>
        </p:nvSpPr>
        <p:spPr>
          <a:xfrm>
            <a:off x="6242749" y="4697415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美女</a:t>
            </a:r>
          </a:p>
        </p:txBody>
      </p:sp>
      <p:sp>
        <p:nvSpPr>
          <p:cNvPr id="501" name="服裝"/>
          <p:cNvSpPr txBox="1"/>
          <p:nvPr/>
        </p:nvSpPr>
        <p:spPr>
          <a:xfrm>
            <a:off x="7676687" y="4689824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服裝</a:t>
            </a:r>
          </a:p>
        </p:txBody>
      </p:sp>
      <p:sp>
        <p:nvSpPr>
          <p:cNvPr id="502" name="奢侈品"/>
          <p:cNvSpPr txBox="1"/>
          <p:nvPr/>
        </p:nvSpPr>
        <p:spPr>
          <a:xfrm>
            <a:off x="6760251" y="5700851"/>
            <a:ext cx="1628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奢侈品</a:t>
            </a:r>
          </a:p>
        </p:txBody>
      </p:sp>
      <p:sp>
        <p:nvSpPr>
          <p:cNvPr id="503" name="矩形"/>
          <p:cNvSpPr/>
          <p:nvPr/>
        </p:nvSpPr>
        <p:spPr>
          <a:xfrm>
            <a:off x="8979238" y="2817641"/>
            <a:ext cx="2921093" cy="3744322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4" name="技能獲取型"/>
          <p:cNvSpPr txBox="1"/>
          <p:nvPr/>
        </p:nvSpPr>
        <p:spPr>
          <a:xfrm>
            <a:off x="9143114" y="2111367"/>
            <a:ext cx="264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技能獲取型</a:t>
            </a:r>
          </a:p>
        </p:txBody>
      </p:sp>
      <p:sp>
        <p:nvSpPr>
          <p:cNvPr id="505" name="星座"/>
          <p:cNvSpPr txBox="1"/>
          <p:nvPr/>
        </p:nvSpPr>
        <p:spPr>
          <a:xfrm>
            <a:off x="9143114" y="3130010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星座</a:t>
            </a:r>
          </a:p>
        </p:txBody>
      </p:sp>
      <p:sp>
        <p:nvSpPr>
          <p:cNvPr id="506" name="教育"/>
          <p:cNvSpPr txBox="1"/>
          <p:nvPr/>
        </p:nvSpPr>
        <p:spPr>
          <a:xfrm>
            <a:off x="10573287" y="3130010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教育</a:t>
            </a:r>
          </a:p>
        </p:txBody>
      </p:sp>
      <p:sp>
        <p:nvSpPr>
          <p:cNvPr id="507" name="運動"/>
          <p:cNvSpPr txBox="1"/>
          <p:nvPr/>
        </p:nvSpPr>
        <p:spPr>
          <a:xfrm>
            <a:off x="9143114" y="3911237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運動</a:t>
            </a:r>
          </a:p>
        </p:txBody>
      </p:sp>
      <p:sp>
        <p:nvSpPr>
          <p:cNvPr id="508" name="測評"/>
          <p:cNvSpPr txBox="1"/>
          <p:nvPr/>
        </p:nvSpPr>
        <p:spPr>
          <a:xfrm>
            <a:off x="10573287" y="3911237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測評</a:t>
            </a:r>
          </a:p>
        </p:txBody>
      </p:sp>
      <p:sp>
        <p:nvSpPr>
          <p:cNvPr id="509" name="交通汽車"/>
          <p:cNvSpPr txBox="1"/>
          <p:nvPr/>
        </p:nvSpPr>
        <p:spPr>
          <a:xfrm>
            <a:off x="9314367" y="4969244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交通汽車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1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13" name="TextBox 6"/>
          <p:cNvSpPr txBox="1"/>
          <p:nvPr/>
        </p:nvSpPr>
        <p:spPr>
          <a:xfrm>
            <a:off x="4308007" y="221791"/>
            <a:ext cx="4990894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14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515" name="名稱設置，以簡單好記，讓用戶一目暸然為主"/>
          <p:cNvSpPr txBox="1"/>
          <p:nvPr/>
        </p:nvSpPr>
        <p:spPr>
          <a:xfrm>
            <a:off x="1806499" y="1835331"/>
            <a:ext cx="92481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名稱設置，以簡單好記，讓用戶一目暸然為主</a:t>
            </a:r>
          </a:p>
        </p:txBody>
      </p:sp>
      <p:sp>
        <p:nvSpPr>
          <p:cNvPr id="516" name="3大遵循方向 作為參考指標"/>
          <p:cNvSpPr txBox="1"/>
          <p:nvPr/>
        </p:nvSpPr>
        <p:spPr>
          <a:xfrm>
            <a:off x="3654704" y="2566914"/>
            <a:ext cx="5500928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600">
                <a:solidFill>
                  <a:srgbClr val="EF3309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</a:t>
            </a:r>
            <a:r>
              <a:rPr>
                <a:solidFill>
                  <a:srgbClr val="000000"/>
                </a:solidFill>
              </a:rPr>
              <a:t>大遵循方向 作為參考指標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17" name="1.名稱要簡單，3~8字最佳，盡量不要有外文"/>
          <p:cNvSpPr txBox="1"/>
          <p:nvPr/>
        </p:nvSpPr>
        <p:spPr>
          <a:xfrm>
            <a:off x="1956943" y="3734616"/>
            <a:ext cx="9040113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1.名稱要簡單，</a:t>
            </a:r>
            <a:r>
              <a:rPr>
                <a:solidFill>
                  <a:srgbClr val="EF2C12"/>
                </a:solidFill>
              </a:rPr>
              <a:t>3~8</a:t>
            </a:r>
            <a:r>
              <a:t>字最佳，盡量不要有外文</a:t>
            </a:r>
          </a:p>
        </p:txBody>
      </p:sp>
      <p:sp>
        <p:nvSpPr>
          <p:cNvPr id="518" name="2.名稱可修改，無需追求獨特性做到完美"/>
          <p:cNvSpPr txBox="1"/>
          <p:nvPr/>
        </p:nvSpPr>
        <p:spPr>
          <a:xfrm>
            <a:off x="2348762" y="4631619"/>
            <a:ext cx="8256473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2.名稱可修改，無需追求獨特性做到完美</a:t>
            </a:r>
          </a:p>
        </p:txBody>
      </p:sp>
      <p:sp>
        <p:nvSpPr>
          <p:cNvPr id="519" name="3.名稱確實重要，但好名子是改出來的"/>
          <p:cNvSpPr txBox="1"/>
          <p:nvPr/>
        </p:nvSpPr>
        <p:spPr>
          <a:xfrm>
            <a:off x="2577362" y="5528622"/>
            <a:ext cx="7799273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3.名稱確實重要，但</a:t>
            </a:r>
            <a:r>
              <a:rPr>
                <a:solidFill>
                  <a:srgbClr val="EF4315"/>
                </a:solidFill>
              </a:rPr>
              <a:t>好名子是改出來的</a:t>
            </a:r>
            <a:endParaRPr>
              <a:solidFill>
                <a:srgbClr val="EF4315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2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23" name="TextBox 6"/>
          <p:cNvSpPr txBox="1"/>
          <p:nvPr/>
        </p:nvSpPr>
        <p:spPr>
          <a:xfrm>
            <a:off x="4358666" y="170614"/>
            <a:ext cx="5285742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24" name="1.人物名稱，人物IP感較強"/>
          <p:cNvSpPr txBox="1"/>
          <p:nvPr/>
        </p:nvSpPr>
        <p:spPr>
          <a:xfrm>
            <a:off x="2049486" y="1670819"/>
            <a:ext cx="8093024" cy="7820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1.人物名稱，人物IP感較強</a:t>
            </a:r>
          </a:p>
        </p:txBody>
      </p:sp>
      <p:sp>
        <p:nvSpPr>
          <p:cNvPr id="525" name="箭頭"/>
          <p:cNvSpPr/>
          <p:nvPr/>
        </p:nvSpPr>
        <p:spPr>
          <a:xfrm rot="5400000">
            <a:off x="5587293" y="3053694"/>
            <a:ext cx="1582260" cy="12169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6" name="汽車領域：何小鵬"/>
          <p:cNvSpPr txBox="1"/>
          <p:nvPr/>
        </p:nvSpPr>
        <p:spPr>
          <a:xfrm>
            <a:off x="965974" y="4741625"/>
            <a:ext cx="44729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汽車領域：何小鵬</a:t>
            </a:r>
          </a:p>
        </p:txBody>
      </p:sp>
      <p:sp>
        <p:nvSpPr>
          <p:cNvPr id="527" name="生活領域：史別別"/>
          <p:cNvSpPr txBox="1"/>
          <p:nvPr/>
        </p:nvSpPr>
        <p:spPr>
          <a:xfrm>
            <a:off x="6905263" y="4741625"/>
            <a:ext cx="44729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生活領域：史別別</a:t>
            </a:r>
          </a:p>
        </p:txBody>
      </p:sp>
      <p:sp>
        <p:nvSpPr>
          <p:cNvPr id="528" name="萌寵領域：王小渣"/>
          <p:cNvSpPr txBox="1"/>
          <p:nvPr/>
        </p:nvSpPr>
        <p:spPr>
          <a:xfrm>
            <a:off x="965974" y="5663797"/>
            <a:ext cx="44729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萌寵領域：王小渣</a:t>
            </a:r>
          </a:p>
        </p:txBody>
      </p:sp>
      <p:sp>
        <p:nvSpPr>
          <p:cNvPr id="529" name="特效領域：羅冰兒"/>
          <p:cNvSpPr txBox="1"/>
          <p:nvPr/>
        </p:nvSpPr>
        <p:spPr>
          <a:xfrm>
            <a:off x="6905263" y="5663797"/>
            <a:ext cx="44729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特效領域：羅冰兒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3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33" name="TextBox 6"/>
          <p:cNvSpPr txBox="1"/>
          <p:nvPr/>
        </p:nvSpPr>
        <p:spPr>
          <a:xfrm>
            <a:off x="4358666" y="170614"/>
            <a:ext cx="5285742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34" name="2.人物名稱＋稱呼 人物親和力高"/>
          <p:cNvSpPr txBox="1"/>
          <p:nvPr/>
        </p:nvSpPr>
        <p:spPr>
          <a:xfrm>
            <a:off x="1699896" y="1800669"/>
            <a:ext cx="9760888" cy="7820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2.人物名稱＋稱呼 人物親和力高</a:t>
            </a:r>
          </a:p>
        </p:txBody>
      </p:sp>
      <p:sp>
        <p:nvSpPr>
          <p:cNvPr id="535" name="箭頭"/>
          <p:cNvSpPr/>
          <p:nvPr/>
        </p:nvSpPr>
        <p:spPr>
          <a:xfrm rot="5400000">
            <a:off x="5587293" y="3053694"/>
            <a:ext cx="1582260" cy="12169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6" name="廣告領域：金槍大叔"/>
          <p:cNvSpPr txBox="1"/>
          <p:nvPr/>
        </p:nvSpPr>
        <p:spPr>
          <a:xfrm>
            <a:off x="712120" y="4632775"/>
            <a:ext cx="50190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廣告領域：金槍大叔</a:t>
            </a:r>
          </a:p>
        </p:txBody>
      </p:sp>
      <p:sp>
        <p:nvSpPr>
          <p:cNvPr id="537" name="設計領域：軒寶爸爸"/>
          <p:cNvSpPr txBox="1"/>
          <p:nvPr/>
        </p:nvSpPr>
        <p:spPr>
          <a:xfrm>
            <a:off x="7056429" y="4632775"/>
            <a:ext cx="50190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設計領域：軒寶爸爸</a:t>
            </a:r>
          </a:p>
        </p:txBody>
      </p:sp>
      <p:sp>
        <p:nvSpPr>
          <p:cNvPr id="538" name="生活領域：田田小阿姨"/>
          <p:cNvSpPr txBox="1"/>
          <p:nvPr/>
        </p:nvSpPr>
        <p:spPr>
          <a:xfrm>
            <a:off x="733970" y="5533326"/>
            <a:ext cx="55651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生活領域：田田小阿姨</a:t>
            </a:r>
          </a:p>
        </p:txBody>
      </p:sp>
      <p:sp>
        <p:nvSpPr>
          <p:cNvPr id="539" name="生活領域：晨奶奶"/>
          <p:cNvSpPr txBox="1"/>
          <p:nvPr/>
        </p:nvSpPr>
        <p:spPr>
          <a:xfrm>
            <a:off x="7076433" y="5533326"/>
            <a:ext cx="44729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生活領域：晨奶奶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4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43" name="TextBox 6"/>
          <p:cNvSpPr txBox="1"/>
          <p:nvPr/>
        </p:nvSpPr>
        <p:spPr>
          <a:xfrm>
            <a:off x="4358666" y="170614"/>
            <a:ext cx="5285742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44" name="3.人物名稱＋領域 人物行業性較強"/>
          <p:cNvSpPr txBox="1"/>
          <p:nvPr/>
        </p:nvSpPr>
        <p:spPr>
          <a:xfrm>
            <a:off x="1568798" y="1888067"/>
            <a:ext cx="10446689" cy="7820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3.人物名稱＋領域 人物行業性較強</a:t>
            </a:r>
          </a:p>
        </p:txBody>
      </p:sp>
      <p:sp>
        <p:nvSpPr>
          <p:cNvPr id="545" name="箭頭"/>
          <p:cNvSpPr/>
          <p:nvPr/>
        </p:nvSpPr>
        <p:spPr>
          <a:xfrm rot="5400000">
            <a:off x="5587293" y="3053694"/>
            <a:ext cx="1582260" cy="12169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6" name="設計領域：趙琪琪愛ps"/>
          <p:cNvSpPr txBox="1"/>
          <p:nvPr/>
        </p:nvSpPr>
        <p:spPr>
          <a:xfrm>
            <a:off x="163345" y="4432023"/>
            <a:ext cx="5603366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設計領域：趙琪琪愛ps</a:t>
            </a:r>
          </a:p>
        </p:txBody>
      </p:sp>
      <p:sp>
        <p:nvSpPr>
          <p:cNvPr id="547" name="技能領域：小華律師"/>
          <p:cNvSpPr txBox="1"/>
          <p:nvPr/>
        </p:nvSpPr>
        <p:spPr>
          <a:xfrm>
            <a:off x="7053616" y="4432023"/>
            <a:ext cx="50190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技能領域：小華律師</a:t>
            </a:r>
          </a:p>
        </p:txBody>
      </p:sp>
      <p:sp>
        <p:nvSpPr>
          <p:cNvPr id="548" name="技能領域：賀老師說經濟學"/>
          <p:cNvSpPr txBox="1"/>
          <p:nvPr/>
        </p:nvSpPr>
        <p:spPr>
          <a:xfrm>
            <a:off x="3276967" y="6075999"/>
            <a:ext cx="66573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技能領域：賀老師說經濟學</a:t>
            </a:r>
          </a:p>
        </p:txBody>
      </p:sp>
      <p:sp>
        <p:nvSpPr>
          <p:cNvPr id="549" name="技能領域：心理醫生大高"/>
          <p:cNvSpPr txBox="1"/>
          <p:nvPr/>
        </p:nvSpPr>
        <p:spPr>
          <a:xfrm>
            <a:off x="3259303" y="5292112"/>
            <a:ext cx="61112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技能領域：心理醫生大高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5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53" name="TextBox 6"/>
          <p:cNvSpPr txBox="1"/>
          <p:nvPr/>
        </p:nvSpPr>
        <p:spPr>
          <a:xfrm>
            <a:off x="4358666" y="170614"/>
            <a:ext cx="5285742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54" name="4.人物名稱＋行為 人物形象更生動"/>
          <p:cNvSpPr txBox="1"/>
          <p:nvPr/>
        </p:nvSpPr>
        <p:spPr>
          <a:xfrm>
            <a:off x="1568798" y="1888067"/>
            <a:ext cx="10446689" cy="7820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4.人物名稱＋行為 人物形象更生動</a:t>
            </a:r>
          </a:p>
        </p:txBody>
      </p:sp>
      <p:sp>
        <p:nvSpPr>
          <p:cNvPr id="555" name="箭頭"/>
          <p:cNvSpPr/>
          <p:nvPr/>
        </p:nvSpPr>
        <p:spPr>
          <a:xfrm rot="5400000">
            <a:off x="5587293" y="3053694"/>
            <a:ext cx="1582260" cy="12169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6" name="美食領域：好吃恐龍哥"/>
          <p:cNvSpPr txBox="1"/>
          <p:nvPr/>
        </p:nvSpPr>
        <p:spPr>
          <a:xfrm>
            <a:off x="171483" y="4755328"/>
            <a:ext cx="55651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美食領域：好吃恐龍哥</a:t>
            </a:r>
          </a:p>
        </p:txBody>
      </p:sp>
      <p:sp>
        <p:nvSpPr>
          <p:cNvPr id="557" name="生活領域：奔跑吧dita"/>
          <p:cNvSpPr txBox="1"/>
          <p:nvPr/>
        </p:nvSpPr>
        <p:spPr>
          <a:xfrm>
            <a:off x="3427722" y="5857519"/>
            <a:ext cx="5514352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生活領域：奔跑吧dita</a:t>
            </a:r>
          </a:p>
        </p:txBody>
      </p:sp>
      <p:sp>
        <p:nvSpPr>
          <p:cNvPr id="558" name="技能領域：曹操來了"/>
          <p:cNvSpPr txBox="1"/>
          <p:nvPr/>
        </p:nvSpPr>
        <p:spPr>
          <a:xfrm>
            <a:off x="6853428" y="4755328"/>
            <a:ext cx="50190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技能領域：曹操來了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6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62" name="TextBox 6"/>
          <p:cNvSpPr txBox="1"/>
          <p:nvPr/>
        </p:nvSpPr>
        <p:spPr>
          <a:xfrm>
            <a:off x="4358666" y="170614"/>
            <a:ext cx="5285742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帳號名稱搭建</a:t>
            </a:r>
          </a:p>
        </p:txBody>
      </p:sp>
      <p:sp>
        <p:nvSpPr>
          <p:cNvPr id="563" name="5.人物名稱＋感受 人物情感形象鮮明"/>
          <p:cNvSpPr txBox="1"/>
          <p:nvPr/>
        </p:nvSpPr>
        <p:spPr>
          <a:xfrm>
            <a:off x="812177" y="1953616"/>
            <a:ext cx="11132489" cy="78206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5.人物名稱＋感受 人物情感形象鮮明</a:t>
            </a:r>
          </a:p>
        </p:txBody>
      </p:sp>
      <p:sp>
        <p:nvSpPr>
          <p:cNvPr id="564" name="箭頭"/>
          <p:cNvSpPr/>
          <p:nvPr/>
        </p:nvSpPr>
        <p:spPr>
          <a:xfrm rot="5400000">
            <a:off x="5587293" y="3129894"/>
            <a:ext cx="1582260" cy="12169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5" name="娛樂領域：朱一旦的枯燥生活"/>
          <p:cNvSpPr txBox="1"/>
          <p:nvPr/>
        </p:nvSpPr>
        <p:spPr>
          <a:xfrm>
            <a:off x="2507021" y="5600980"/>
            <a:ext cx="68732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娛樂領域：朱一旦的枯燥生活</a:t>
            </a:r>
          </a:p>
        </p:txBody>
      </p:sp>
      <p:sp>
        <p:nvSpPr>
          <p:cNvPr id="566" name="生活領域：超樂觀小黃"/>
          <p:cNvSpPr txBox="1"/>
          <p:nvPr/>
        </p:nvSpPr>
        <p:spPr>
          <a:xfrm>
            <a:off x="813031" y="4722534"/>
            <a:ext cx="53111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生活領域：超樂觀小黃</a:t>
            </a:r>
          </a:p>
        </p:txBody>
      </p:sp>
      <p:sp>
        <p:nvSpPr>
          <p:cNvPr id="567" name="娛樂領域：開心馬小玲"/>
          <p:cNvSpPr txBox="1"/>
          <p:nvPr/>
        </p:nvSpPr>
        <p:spPr>
          <a:xfrm>
            <a:off x="6543640" y="4722534"/>
            <a:ext cx="53111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娛樂領域：開心馬小玲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70" name="TextBox 6"/>
          <p:cNvSpPr txBox="1"/>
          <p:nvPr/>
        </p:nvSpPr>
        <p:spPr>
          <a:xfrm>
            <a:off x="4143721" y="3774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帳號頭像搭建</a:t>
            </a:r>
          </a:p>
        </p:txBody>
      </p:sp>
      <p:sp>
        <p:nvSpPr>
          <p:cNvPr id="57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57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73" name="設頭像時 三個要點需要注意"/>
          <p:cNvSpPr txBox="1"/>
          <p:nvPr/>
        </p:nvSpPr>
        <p:spPr>
          <a:xfrm>
            <a:off x="3498210" y="1915610"/>
            <a:ext cx="5549264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設頭像時 三個要點需要注意</a:t>
            </a:r>
          </a:p>
        </p:txBody>
      </p:sp>
      <p:sp>
        <p:nvSpPr>
          <p:cNvPr id="574" name="1.應採用人物特寫，人物中景，這樣容易記住人物形象"/>
          <p:cNvSpPr txBox="1"/>
          <p:nvPr/>
        </p:nvSpPr>
        <p:spPr>
          <a:xfrm>
            <a:off x="747490" y="2887063"/>
            <a:ext cx="10697018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1.應採用人物特寫，人物中景，這樣容易記住人物形象</a:t>
            </a:r>
          </a:p>
        </p:txBody>
      </p:sp>
      <p:sp>
        <p:nvSpPr>
          <p:cNvPr id="575" name="2.人物頭像最好帶有情緒，可增強記憶點，例如微笑"/>
          <p:cNvSpPr txBox="1"/>
          <p:nvPr/>
        </p:nvSpPr>
        <p:spPr>
          <a:xfrm>
            <a:off x="1095784" y="3868493"/>
            <a:ext cx="10252518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2.人物頭像最好帶有情緒，可增強記憶點，例如微笑</a:t>
            </a:r>
          </a:p>
        </p:txBody>
      </p:sp>
      <p:sp>
        <p:nvSpPr>
          <p:cNvPr id="576" name="3.帳號名稱最好和頭像呼應，這樣才會有連貫及記憶點"/>
          <p:cNvSpPr txBox="1"/>
          <p:nvPr/>
        </p:nvSpPr>
        <p:spPr>
          <a:xfrm>
            <a:off x="924333" y="4849922"/>
            <a:ext cx="1069701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3.帳號名稱最好和頭像呼應，這樣才會有連貫及記憶點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5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36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37" name="第一堂：線上獲利的時代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第一堂：線上獲利的時代</a:t>
            </a:r>
          </a:p>
        </p:txBody>
      </p:sp>
      <p:sp>
        <p:nvSpPr>
          <p:cNvPr id="138" name="後疫情時代線上商機"/>
          <p:cNvSpPr txBox="1"/>
          <p:nvPr/>
        </p:nvSpPr>
        <p:spPr>
          <a:xfrm>
            <a:off x="23801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後疫情時代線上商機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57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580" name="TextBox 6"/>
          <p:cNvSpPr txBox="1"/>
          <p:nvPr/>
        </p:nvSpPr>
        <p:spPr>
          <a:xfrm>
            <a:off x="4216098" y="542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帳號頭像參考</a:t>
            </a:r>
          </a:p>
        </p:txBody>
      </p:sp>
      <p:sp>
        <p:nvSpPr>
          <p:cNvPr id="581" name="、"/>
          <p:cNvSpPr txBox="1"/>
          <p:nvPr/>
        </p:nvSpPr>
        <p:spPr>
          <a:xfrm>
            <a:off x="4611415" y="6050623"/>
            <a:ext cx="485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582" name="IMG_1099.PNG" descr="IMG_1099.PNG"/>
          <p:cNvPicPr>
            <a:picLocks noChangeAspect="1"/>
          </p:cNvPicPr>
          <p:nvPr/>
        </p:nvPicPr>
        <p:blipFill>
          <a:blip r:embed="rId1"/>
          <a:srcRect l="33475" t="14917" r="33475" b="66467"/>
          <a:stretch>
            <a:fillRect/>
          </a:stretch>
        </p:blipFill>
        <p:spPr>
          <a:xfrm>
            <a:off x="857209" y="1802394"/>
            <a:ext cx="1424828" cy="14273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3" name="默認頭像"/>
          <p:cNvSpPr txBox="1"/>
          <p:nvPr/>
        </p:nvSpPr>
        <p:spPr>
          <a:xfrm>
            <a:off x="755530" y="3297774"/>
            <a:ext cx="1628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默認頭像</a:t>
            </a:r>
          </a:p>
        </p:txBody>
      </p:sp>
      <p:sp>
        <p:nvSpPr>
          <p:cNvPr id="584" name="不正視感"/>
          <p:cNvSpPr txBox="1"/>
          <p:nvPr/>
        </p:nvSpPr>
        <p:spPr>
          <a:xfrm>
            <a:off x="895230" y="3854194"/>
            <a:ext cx="1424939" cy="42443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不正視感</a:t>
            </a:r>
          </a:p>
        </p:txBody>
      </p:sp>
      <p:pic>
        <p:nvPicPr>
          <p:cNvPr id="585" name="IMG_1113.PNG" descr="IMG_1113.PNG"/>
          <p:cNvPicPr>
            <a:picLocks noChangeAspect="1"/>
          </p:cNvPicPr>
          <p:nvPr/>
        </p:nvPicPr>
        <p:blipFill>
          <a:blip r:embed="rId2"/>
          <a:srcRect l="2564" t="13088" r="70665" b="72002"/>
          <a:stretch>
            <a:fillRect/>
          </a:stretch>
        </p:blipFill>
        <p:spPr>
          <a:xfrm>
            <a:off x="3963839" y="1811178"/>
            <a:ext cx="1594909" cy="1579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6" name="人物特寫"/>
          <p:cNvSpPr txBox="1"/>
          <p:nvPr/>
        </p:nvSpPr>
        <p:spPr>
          <a:xfrm>
            <a:off x="3947290" y="3380895"/>
            <a:ext cx="1628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人物特寫</a:t>
            </a:r>
          </a:p>
        </p:txBody>
      </p:sp>
      <p:sp>
        <p:nvSpPr>
          <p:cNvPr id="587" name="記憶點：漂亮清晰"/>
          <p:cNvSpPr txBox="1"/>
          <p:nvPr/>
        </p:nvSpPr>
        <p:spPr>
          <a:xfrm>
            <a:off x="3375790" y="3930394"/>
            <a:ext cx="2745739" cy="42443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記憶點：漂亮清晰</a:t>
            </a:r>
          </a:p>
        </p:txBody>
      </p:sp>
      <p:pic>
        <p:nvPicPr>
          <p:cNvPr id="588" name="IMG_1112.PNG" descr="IMG_1112.PNG"/>
          <p:cNvPicPr>
            <a:picLocks noChangeAspect="1"/>
          </p:cNvPicPr>
          <p:nvPr/>
        </p:nvPicPr>
        <p:blipFill>
          <a:blip r:embed="rId3"/>
          <a:srcRect t="12717" r="68916" b="71999"/>
          <a:stretch>
            <a:fillRect/>
          </a:stretch>
        </p:blipFill>
        <p:spPr>
          <a:xfrm>
            <a:off x="7143692" y="1811178"/>
            <a:ext cx="1806365" cy="15796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9" name="標誌頭像"/>
          <p:cNvSpPr txBox="1"/>
          <p:nvPr/>
        </p:nvSpPr>
        <p:spPr>
          <a:xfrm>
            <a:off x="7232712" y="3399374"/>
            <a:ext cx="1628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標誌頭像</a:t>
            </a:r>
          </a:p>
        </p:txBody>
      </p:sp>
      <p:sp>
        <p:nvSpPr>
          <p:cNvPr id="590" name="帶入廣告感"/>
          <p:cNvSpPr txBox="1"/>
          <p:nvPr/>
        </p:nvSpPr>
        <p:spPr>
          <a:xfrm>
            <a:off x="7181912" y="3955794"/>
            <a:ext cx="1755139" cy="42443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帶入廣告感</a:t>
            </a:r>
          </a:p>
        </p:txBody>
      </p:sp>
      <p:pic>
        <p:nvPicPr>
          <p:cNvPr id="591" name="IMG_1110.PNG" descr="IMG_1110.PNG"/>
          <p:cNvPicPr>
            <a:picLocks noChangeAspect="1"/>
          </p:cNvPicPr>
          <p:nvPr/>
        </p:nvPicPr>
        <p:blipFill>
          <a:blip r:embed="rId4"/>
          <a:srcRect t="13283" r="70508" b="72517"/>
          <a:stretch>
            <a:fillRect/>
          </a:stretch>
        </p:blipFill>
        <p:spPr>
          <a:xfrm>
            <a:off x="10171247" y="1801948"/>
            <a:ext cx="1755267" cy="15030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92" name="人物特寫"/>
          <p:cNvSpPr txBox="1"/>
          <p:nvPr/>
        </p:nvSpPr>
        <p:spPr>
          <a:xfrm>
            <a:off x="10250403" y="3412074"/>
            <a:ext cx="1628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人物特寫</a:t>
            </a:r>
          </a:p>
        </p:txBody>
      </p:sp>
      <p:sp>
        <p:nvSpPr>
          <p:cNvPr id="593" name="記憶點：神秘感"/>
          <p:cNvSpPr txBox="1"/>
          <p:nvPr/>
        </p:nvSpPr>
        <p:spPr>
          <a:xfrm>
            <a:off x="9730734" y="3968494"/>
            <a:ext cx="2415539" cy="42443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記憶點：神秘感</a:t>
            </a:r>
          </a:p>
        </p:txBody>
      </p:sp>
      <p:pic>
        <p:nvPicPr>
          <p:cNvPr id="594" name="IMG_1109.PNG" descr="IMG_1109.PNG"/>
          <p:cNvPicPr>
            <a:picLocks noChangeAspect="1"/>
          </p:cNvPicPr>
          <p:nvPr/>
        </p:nvPicPr>
        <p:blipFill>
          <a:blip r:embed="rId5"/>
          <a:srcRect t="11364" r="70153" b="72252"/>
          <a:stretch>
            <a:fillRect/>
          </a:stretch>
        </p:blipFill>
        <p:spPr>
          <a:xfrm>
            <a:off x="876656" y="4532628"/>
            <a:ext cx="1462098" cy="14274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95" name="人物中景"/>
          <p:cNvSpPr txBox="1"/>
          <p:nvPr/>
        </p:nvSpPr>
        <p:spPr>
          <a:xfrm>
            <a:off x="778376" y="5808384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人物中景</a:t>
            </a:r>
          </a:p>
        </p:txBody>
      </p:sp>
      <p:sp>
        <p:nvSpPr>
          <p:cNvPr id="596" name="記憶點：思考懷疑"/>
          <p:cNvSpPr txBox="1"/>
          <p:nvPr/>
        </p:nvSpPr>
        <p:spPr>
          <a:xfrm>
            <a:off x="168676" y="6399230"/>
            <a:ext cx="2644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記憶點：思考懷疑</a:t>
            </a:r>
          </a:p>
        </p:txBody>
      </p:sp>
      <p:pic>
        <p:nvPicPr>
          <p:cNvPr id="597" name="IMG_1108.PNG" descr="IMG_1108.PNG"/>
          <p:cNvPicPr>
            <a:picLocks noChangeAspect="1"/>
          </p:cNvPicPr>
          <p:nvPr/>
        </p:nvPicPr>
        <p:blipFill>
          <a:blip r:embed="rId6"/>
          <a:srcRect t="13090" r="70433" b="72855"/>
          <a:stretch>
            <a:fillRect/>
          </a:stretch>
        </p:blipFill>
        <p:spPr>
          <a:xfrm>
            <a:off x="3804832" y="4542549"/>
            <a:ext cx="1628296" cy="137652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98" name="人物近景"/>
          <p:cNvSpPr txBox="1"/>
          <p:nvPr/>
        </p:nvSpPr>
        <p:spPr>
          <a:xfrm>
            <a:off x="3908038" y="5857734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人物近景</a:t>
            </a:r>
          </a:p>
        </p:txBody>
      </p:sp>
      <p:sp>
        <p:nvSpPr>
          <p:cNvPr id="599" name="記憶點：可愛特色"/>
          <p:cNvSpPr txBox="1"/>
          <p:nvPr/>
        </p:nvSpPr>
        <p:spPr>
          <a:xfrm>
            <a:off x="3488840" y="6399230"/>
            <a:ext cx="2644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記憶點：可愛特色</a:t>
            </a:r>
          </a:p>
        </p:txBody>
      </p:sp>
      <p:pic>
        <p:nvPicPr>
          <p:cNvPr id="600" name="IMG_1107.PNG" descr="IMG_1107.PNG"/>
          <p:cNvPicPr>
            <a:picLocks noChangeAspect="1"/>
          </p:cNvPicPr>
          <p:nvPr/>
        </p:nvPicPr>
        <p:blipFill>
          <a:blip r:embed="rId7"/>
          <a:srcRect t="13221" r="68162" b="72020"/>
          <a:stretch>
            <a:fillRect/>
          </a:stretch>
        </p:blipFill>
        <p:spPr>
          <a:xfrm>
            <a:off x="7193699" y="4570727"/>
            <a:ext cx="1731679" cy="14277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01" name="人物特寫"/>
          <p:cNvSpPr txBox="1"/>
          <p:nvPr/>
        </p:nvSpPr>
        <p:spPr>
          <a:xfrm>
            <a:off x="7081811" y="5808384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人物特寫</a:t>
            </a:r>
          </a:p>
        </p:txBody>
      </p:sp>
      <p:sp>
        <p:nvSpPr>
          <p:cNvPr id="602" name="記憶點：沈默認真"/>
          <p:cNvSpPr txBox="1"/>
          <p:nvPr/>
        </p:nvSpPr>
        <p:spPr>
          <a:xfrm>
            <a:off x="6751511" y="6399230"/>
            <a:ext cx="2644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記憶點：沈默認真</a:t>
            </a:r>
          </a:p>
        </p:txBody>
      </p:sp>
      <p:pic>
        <p:nvPicPr>
          <p:cNvPr id="603" name="IMG_1105.PNG" descr="IMG_1105.PNG"/>
          <p:cNvPicPr>
            <a:picLocks noChangeAspect="1"/>
          </p:cNvPicPr>
          <p:nvPr/>
        </p:nvPicPr>
        <p:blipFill>
          <a:blip r:embed="rId8"/>
          <a:srcRect t="13095" r="68455" b="71917"/>
          <a:stretch>
            <a:fillRect/>
          </a:stretch>
        </p:blipFill>
        <p:spPr>
          <a:xfrm>
            <a:off x="10270524" y="4570728"/>
            <a:ext cx="1689500" cy="142775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04" name="人物特寫"/>
          <p:cNvSpPr txBox="1"/>
          <p:nvPr/>
        </p:nvSpPr>
        <p:spPr>
          <a:xfrm>
            <a:off x="10141083" y="5782984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人物特寫</a:t>
            </a:r>
          </a:p>
        </p:txBody>
      </p:sp>
      <p:sp>
        <p:nvSpPr>
          <p:cNvPr id="605" name="記憶點：誠懇"/>
          <p:cNvSpPr txBox="1"/>
          <p:nvPr/>
        </p:nvSpPr>
        <p:spPr>
          <a:xfrm>
            <a:off x="10090381" y="6399230"/>
            <a:ext cx="2009139" cy="4121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記憶點：誠懇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Box 5"/>
          <p:cNvSpPr txBox="1"/>
          <p:nvPr/>
        </p:nvSpPr>
        <p:spPr>
          <a:xfrm>
            <a:off x="310285" y="667006"/>
            <a:ext cx="3512910" cy="8026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帳號簡介設置</a:t>
            </a:r>
          </a:p>
        </p:txBody>
      </p:sp>
      <p:sp>
        <p:nvSpPr>
          <p:cNvPr id="608" name="TextBox 6"/>
          <p:cNvSpPr txBox="1"/>
          <p:nvPr/>
        </p:nvSpPr>
        <p:spPr>
          <a:xfrm>
            <a:off x="769125" y="1851876"/>
            <a:ext cx="2237467" cy="4737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3000">
                <a:solidFill>
                  <a:schemeClr val="accent2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帳號的門面</a:t>
            </a:r>
          </a:p>
        </p:txBody>
      </p:sp>
      <p:sp>
        <p:nvSpPr>
          <p:cNvPr id="609" name="TextBox 9"/>
          <p:cNvSpPr txBox="1"/>
          <p:nvPr/>
        </p:nvSpPr>
        <p:spPr>
          <a:xfrm>
            <a:off x="8770887" y="1008344"/>
            <a:ext cx="2547111" cy="4367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700" spc="506">
                <a:solidFill>
                  <a:schemeClr val="accent2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帳號設置方向</a:t>
            </a:r>
          </a:p>
        </p:txBody>
      </p:sp>
      <p:sp>
        <p:nvSpPr>
          <p:cNvPr id="610" name="Freeform 66"/>
          <p:cNvSpPr/>
          <p:nvPr/>
        </p:nvSpPr>
        <p:spPr>
          <a:xfrm>
            <a:off x="8362670" y="5181131"/>
            <a:ext cx="260567" cy="260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86" y="14605"/>
                </a:moveTo>
                <a:cubicBezTo>
                  <a:pt x="5277" y="14114"/>
                  <a:pt x="5277" y="14114"/>
                  <a:pt x="5277" y="14114"/>
                </a:cubicBezTo>
                <a:cubicBezTo>
                  <a:pt x="5400" y="13991"/>
                  <a:pt x="5400" y="13868"/>
                  <a:pt x="5400" y="13745"/>
                </a:cubicBezTo>
                <a:cubicBezTo>
                  <a:pt x="5400" y="13500"/>
                  <a:pt x="5155" y="13255"/>
                  <a:pt x="4909" y="13255"/>
                </a:cubicBezTo>
                <a:cubicBezTo>
                  <a:pt x="4786" y="13255"/>
                  <a:pt x="4664" y="13255"/>
                  <a:pt x="4541" y="13377"/>
                </a:cubicBezTo>
                <a:cubicBezTo>
                  <a:pt x="4050" y="13868"/>
                  <a:pt x="4050" y="13868"/>
                  <a:pt x="4050" y="13868"/>
                </a:cubicBezTo>
                <a:cubicBezTo>
                  <a:pt x="3927" y="13991"/>
                  <a:pt x="3927" y="14114"/>
                  <a:pt x="3927" y="14236"/>
                </a:cubicBezTo>
                <a:cubicBezTo>
                  <a:pt x="3927" y="14482"/>
                  <a:pt x="4173" y="14727"/>
                  <a:pt x="4418" y="14727"/>
                </a:cubicBezTo>
                <a:cubicBezTo>
                  <a:pt x="4541" y="14727"/>
                  <a:pt x="4664" y="14727"/>
                  <a:pt x="4786" y="14605"/>
                </a:cubicBezTo>
                <a:moveTo>
                  <a:pt x="7855" y="14236"/>
                </a:moveTo>
                <a:cubicBezTo>
                  <a:pt x="7855" y="13991"/>
                  <a:pt x="7609" y="13745"/>
                  <a:pt x="7364" y="13745"/>
                </a:cubicBezTo>
                <a:cubicBezTo>
                  <a:pt x="7241" y="13745"/>
                  <a:pt x="7118" y="13745"/>
                  <a:pt x="6995" y="13868"/>
                </a:cubicBezTo>
                <a:cubicBezTo>
                  <a:pt x="2086" y="18777"/>
                  <a:pt x="2086" y="18777"/>
                  <a:pt x="2086" y="18777"/>
                </a:cubicBezTo>
                <a:cubicBezTo>
                  <a:pt x="1964" y="18900"/>
                  <a:pt x="1964" y="19023"/>
                  <a:pt x="1964" y="19145"/>
                </a:cubicBezTo>
                <a:cubicBezTo>
                  <a:pt x="1964" y="19391"/>
                  <a:pt x="2209" y="19636"/>
                  <a:pt x="2455" y="19636"/>
                </a:cubicBezTo>
                <a:cubicBezTo>
                  <a:pt x="2577" y="19636"/>
                  <a:pt x="2700" y="19636"/>
                  <a:pt x="2823" y="19514"/>
                </a:cubicBezTo>
                <a:cubicBezTo>
                  <a:pt x="7732" y="14605"/>
                  <a:pt x="7732" y="14605"/>
                  <a:pt x="7732" y="14605"/>
                </a:cubicBezTo>
                <a:cubicBezTo>
                  <a:pt x="7855" y="14482"/>
                  <a:pt x="7855" y="14359"/>
                  <a:pt x="7855" y="14236"/>
                </a:cubicBezTo>
                <a:moveTo>
                  <a:pt x="7855" y="16200"/>
                </a:moveTo>
                <a:cubicBezTo>
                  <a:pt x="7732" y="16200"/>
                  <a:pt x="7609" y="16200"/>
                  <a:pt x="7486" y="16323"/>
                </a:cubicBezTo>
                <a:cubicBezTo>
                  <a:pt x="6014" y="17795"/>
                  <a:pt x="6014" y="17795"/>
                  <a:pt x="6014" y="17795"/>
                </a:cubicBezTo>
                <a:cubicBezTo>
                  <a:pt x="5891" y="17918"/>
                  <a:pt x="5891" y="18041"/>
                  <a:pt x="5891" y="18164"/>
                </a:cubicBezTo>
                <a:cubicBezTo>
                  <a:pt x="5891" y="18409"/>
                  <a:pt x="6136" y="18655"/>
                  <a:pt x="6382" y="18655"/>
                </a:cubicBezTo>
                <a:cubicBezTo>
                  <a:pt x="6505" y="18655"/>
                  <a:pt x="6627" y="18655"/>
                  <a:pt x="6750" y="18532"/>
                </a:cubicBezTo>
                <a:cubicBezTo>
                  <a:pt x="8223" y="17059"/>
                  <a:pt x="8223" y="17059"/>
                  <a:pt x="8223" y="17059"/>
                </a:cubicBezTo>
                <a:cubicBezTo>
                  <a:pt x="8345" y="16936"/>
                  <a:pt x="8345" y="16814"/>
                  <a:pt x="8345" y="16691"/>
                </a:cubicBezTo>
                <a:cubicBezTo>
                  <a:pt x="8345" y="16445"/>
                  <a:pt x="8100" y="16200"/>
                  <a:pt x="7855" y="16200"/>
                </a:cubicBezTo>
                <a:moveTo>
                  <a:pt x="21600" y="491"/>
                </a:moveTo>
                <a:cubicBezTo>
                  <a:pt x="21600" y="245"/>
                  <a:pt x="21355" y="0"/>
                  <a:pt x="21109" y="0"/>
                </a:cubicBezTo>
                <a:cubicBezTo>
                  <a:pt x="20986" y="0"/>
                  <a:pt x="20986" y="0"/>
                  <a:pt x="20864" y="0"/>
                </a:cubicBezTo>
                <a:cubicBezTo>
                  <a:pt x="20864" y="0"/>
                  <a:pt x="20864" y="0"/>
                  <a:pt x="20864" y="0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123" y="8959"/>
                  <a:pt x="0" y="9082"/>
                  <a:pt x="0" y="9327"/>
                </a:cubicBezTo>
                <a:cubicBezTo>
                  <a:pt x="0" y="9573"/>
                  <a:pt x="123" y="9695"/>
                  <a:pt x="368" y="9818"/>
                </a:cubicBezTo>
                <a:cubicBezTo>
                  <a:pt x="368" y="9818"/>
                  <a:pt x="368" y="9818"/>
                  <a:pt x="368" y="9818"/>
                </a:cubicBezTo>
                <a:cubicBezTo>
                  <a:pt x="8468" y="13132"/>
                  <a:pt x="8468" y="13132"/>
                  <a:pt x="8468" y="131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905" y="21477"/>
                  <a:pt x="12027" y="21600"/>
                  <a:pt x="12273" y="21600"/>
                </a:cubicBezTo>
                <a:cubicBezTo>
                  <a:pt x="12518" y="21600"/>
                  <a:pt x="12641" y="21477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614"/>
                  <a:pt x="21600" y="614"/>
                  <a:pt x="21600" y="491"/>
                </a:cubicBezTo>
                <a:moveTo>
                  <a:pt x="1718" y="9327"/>
                </a:moveTo>
                <a:cubicBezTo>
                  <a:pt x="18900" y="1964"/>
                  <a:pt x="18900" y="1964"/>
                  <a:pt x="18900" y="1964"/>
                </a:cubicBezTo>
                <a:cubicBezTo>
                  <a:pt x="8714" y="12150"/>
                  <a:pt x="8714" y="12150"/>
                  <a:pt x="8714" y="12150"/>
                </a:cubicBezTo>
                <a:lnTo>
                  <a:pt x="1718" y="9327"/>
                </a:lnTo>
                <a:close/>
                <a:moveTo>
                  <a:pt x="12273" y="19882"/>
                </a:moveTo>
                <a:cubicBezTo>
                  <a:pt x="9450" y="12886"/>
                  <a:pt x="9450" y="12886"/>
                  <a:pt x="9450" y="12886"/>
                </a:cubicBezTo>
                <a:cubicBezTo>
                  <a:pt x="19636" y="2700"/>
                  <a:pt x="19636" y="2700"/>
                  <a:pt x="19636" y="2700"/>
                </a:cubicBezTo>
                <a:lnTo>
                  <a:pt x="12273" y="19882"/>
                </a:lnTo>
                <a:close/>
              </a:path>
            </a:pathLst>
          </a:custGeom>
          <a:solidFill>
            <a:srgbClr val="1A242E"/>
          </a:solidFill>
          <a:ln w="12700"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611" name="Freeform 93"/>
          <p:cNvSpPr/>
          <p:nvPr/>
        </p:nvSpPr>
        <p:spPr>
          <a:xfrm>
            <a:off x="8362670" y="3593736"/>
            <a:ext cx="260567" cy="260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345" y="20618"/>
                  <a:pt x="6136" y="19759"/>
                  <a:pt x="4418" y="18286"/>
                </a:cubicBezTo>
                <a:cubicBezTo>
                  <a:pt x="5768" y="17059"/>
                  <a:pt x="6382" y="16814"/>
                  <a:pt x="7855" y="16077"/>
                </a:cubicBezTo>
                <a:cubicBezTo>
                  <a:pt x="9573" y="15341"/>
                  <a:pt x="10064" y="13991"/>
                  <a:pt x="9450" y="12518"/>
                </a:cubicBezTo>
                <a:cubicBezTo>
                  <a:pt x="9327" y="12150"/>
                  <a:pt x="9082" y="11905"/>
                  <a:pt x="8959" y="11659"/>
                </a:cubicBezTo>
                <a:cubicBezTo>
                  <a:pt x="8468" y="10677"/>
                  <a:pt x="7855" y="9695"/>
                  <a:pt x="7855" y="7241"/>
                </a:cubicBezTo>
                <a:cubicBezTo>
                  <a:pt x="7855" y="4295"/>
                  <a:pt x="9205" y="4295"/>
                  <a:pt x="10309" y="4295"/>
                </a:cubicBezTo>
                <a:cubicBezTo>
                  <a:pt x="11045" y="4295"/>
                  <a:pt x="11414" y="4173"/>
                  <a:pt x="11782" y="4050"/>
                </a:cubicBezTo>
                <a:cubicBezTo>
                  <a:pt x="11905" y="3927"/>
                  <a:pt x="12027" y="3927"/>
                  <a:pt x="12273" y="3927"/>
                </a:cubicBezTo>
                <a:cubicBezTo>
                  <a:pt x="13255" y="3927"/>
                  <a:pt x="14236" y="4786"/>
                  <a:pt x="14236" y="7364"/>
                </a:cubicBezTo>
                <a:cubicBezTo>
                  <a:pt x="14236" y="9941"/>
                  <a:pt x="13868" y="10555"/>
                  <a:pt x="13255" y="11536"/>
                </a:cubicBezTo>
                <a:cubicBezTo>
                  <a:pt x="13132" y="11782"/>
                  <a:pt x="12886" y="12150"/>
                  <a:pt x="12764" y="12518"/>
                </a:cubicBezTo>
                <a:cubicBezTo>
                  <a:pt x="12395" y="13132"/>
                  <a:pt x="12395" y="13745"/>
                  <a:pt x="12518" y="14359"/>
                </a:cubicBezTo>
                <a:cubicBezTo>
                  <a:pt x="12886" y="15095"/>
                  <a:pt x="13500" y="15709"/>
                  <a:pt x="14727" y="16323"/>
                </a:cubicBezTo>
                <a:cubicBezTo>
                  <a:pt x="15709" y="16814"/>
                  <a:pt x="16691" y="17673"/>
                  <a:pt x="17305" y="18164"/>
                </a:cubicBezTo>
                <a:cubicBezTo>
                  <a:pt x="15586" y="19636"/>
                  <a:pt x="13255" y="20618"/>
                  <a:pt x="10800" y="20618"/>
                </a:cubicBezTo>
                <a:moveTo>
                  <a:pt x="17918" y="17550"/>
                </a:moveTo>
                <a:cubicBezTo>
                  <a:pt x="17427" y="16936"/>
                  <a:pt x="16200" y="15955"/>
                  <a:pt x="15095" y="15464"/>
                </a:cubicBezTo>
                <a:cubicBezTo>
                  <a:pt x="14236" y="14973"/>
                  <a:pt x="13623" y="14482"/>
                  <a:pt x="13500" y="14114"/>
                </a:cubicBezTo>
                <a:cubicBezTo>
                  <a:pt x="13377" y="13745"/>
                  <a:pt x="13377" y="13377"/>
                  <a:pt x="13623" y="12886"/>
                </a:cubicBezTo>
                <a:cubicBezTo>
                  <a:pt x="13868" y="12518"/>
                  <a:pt x="13991" y="12273"/>
                  <a:pt x="14114" y="12027"/>
                </a:cubicBezTo>
                <a:cubicBezTo>
                  <a:pt x="14727" y="10923"/>
                  <a:pt x="15218" y="10186"/>
                  <a:pt x="15218" y="7364"/>
                </a:cubicBezTo>
                <a:cubicBezTo>
                  <a:pt x="15218" y="3191"/>
                  <a:pt x="12764" y="2945"/>
                  <a:pt x="12273" y="2945"/>
                </a:cubicBezTo>
                <a:cubicBezTo>
                  <a:pt x="11905" y="2945"/>
                  <a:pt x="11659" y="3068"/>
                  <a:pt x="11414" y="3068"/>
                </a:cubicBezTo>
                <a:cubicBezTo>
                  <a:pt x="11168" y="3191"/>
                  <a:pt x="10923" y="3314"/>
                  <a:pt x="10309" y="3314"/>
                </a:cubicBezTo>
                <a:cubicBezTo>
                  <a:pt x="9205" y="3314"/>
                  <a:pt x="6873" y="3436"/>
                  <a:pt x="6873" y="7241"/>
                </a:cubicBezTo>
                <a:cubicBezTo>
                  <a:pt x="6873" y="9941"/>
                  <a:pt x="7609" y="11168"/>
                  <a:pt x="8100" y="12150"/>
                </a:cubicBezTo>
                <a:cubicBezTo>
                  <a:pt x="8223" y="12395"/>
                  <a:pt x="8345" y="12641"/>
                  <a:pt x="8468" y="12886"/>
                </a:cubicBezTo>
                <a:cubicBezTo>
                  <a:pt x="8959" y="13991"/>
                  <a:pt x="8591" y="14727"/>
                  <a:pt x="7486" y="15218"/>
                </a:cubicBezTo>
                <a:cubicBezTo>
                  <a:pt x="5891" y="15955"/>
                  <a:pt x="5155" y="16200"/>
                  <a:pt x="3682" y="17550"/>
                </a:cubicBezTo>
                <a:cubicBezTo>
                  <a:pt x="1964" y="15832"/>
                  <a:pt x="982" y="13377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377"/>
                  <a:pt x="19636" y="15709"/>
                  <a:pt x="17918" y="17550"/>
                </a:cubicBezTo>
              </a:path>
            </a:pathLst>
          </a:custGeom>
          <a:solidFill>
            <a:srgbClr val="1A242E"/>
          </a:solidFill>
          <a:ln w="12700"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612" name="Freeform 112"/>
          <p:cNvSpPr/>
          <p:nvPr/>
        </p:nvSpPr>
        <p:spPr>
          <a:xfrm>
            <a:off x="8368655" y="2098793"/>
            <a:ext cx="260567" cy="259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6259"/>
                  <a:pt x="21600" y="6136"/>
                  <a:pt x="21477" y="6136"/>
                </a:cubicBezTo>
                <a:cubicBezTo>
                  <a:pt x="21477" y="6136"/>
                  <a:pt x="21477" y="6136"/>
                  <a:pt x="21477" y="6136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464" y="123"/>
                  <a:pt x="15341" y="0"/>
                  <a:pt x="15218" y="0"/>
                </a:cubicBezTo>
                <a:cubicBezTo>
                  <a:pt x="6382" y="0"/>
                  <a:pt x="6382" y="0"/>
                  <a:pt x="6382" y="0"/>
                </a:cubicBezTo>
                <a:cubicBezTo>
                  <a:pt x="6259" y="0"/>
                  <a:pt x="6136" y="123"/>
                  <a:pt x="6014" y="245"/>
                </a:cubicBezTo>
                <a:cubicBezTo>
                  <a:pt x="6014" y="245"/>
                  <a:pt x="6014" y="245"/>
                  <a:pt x="6014" y="245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0" y="6136"/>
                  <a:pt x="0" y="6259"/>
                  <a:pt x="0" y="6382"/>
                </a:cubicBezTo>
                <a:cubicBezTo>
                  <a:pt x="0" y="6505"/>
                  <a:pt x="0" y="6627"/>
                  <a:pt x="123" y="6627"/>
                </a:cubicBezTo>
                <a:cubicBezTo>
                  <a:pt x="123" y="6750"/>
                  <a:pt x="123" y="6750"/>
                  <a:pt x="123" y="6750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432" y="21355"/>
                  <a:pt x="10432" y="21355"/>
                  <a:pt x="10432" y="21355"/>
                </a:cubicBezTo>
                <a:cubicBezTo>
                  <a:pt x="10555" y="21477"/>
                  <a:pt x="10677" y="21600"/>
                  <a:pt x="10800" y="21600"/>
                </a:cubicBezTo>
                <a:cubicBezTo>
                  <a:pt x="10923" y="21600"/>
                  <a:pt x="11045" y="21477"/>
                  <a:pt x="11168" y="21355"/>
                </a:cubicBezTo>
                <a:cubicBezTo>
                  <a:pt x="11168" y="21477"/>
                  <a:pt x="11168" y="21477"/>
                  <a:pt x="11168" y="21477"/>
                </a:cubicBezTo>
                <a:cubicBezTo>
                  <a:pt x="21477" y="6750"/>
                  <a:pt x="21477" y="6750"/>
                  <a:pt x="21477" y="6750"/>
                </a:cubicBezTo>
                <a:cubicBezTo>
                  <a:pt x="21477" y="6627"/>
                  <a:pt x="21477" y="6627"/>
                  <a:pt x="21477" y="6627"/>
                </a:cubicBezTo>
                <a:cubicBezTo>
                  <a:pt x="21600" y="6627"/>
                  <a:pt x="21600" y="6505"/>
                  <a:pt x="21600" y="6382"/>
                </a:cubicBezTo>
                <a:moveTo>
                  <a:pt x="14973" y="982"/>
                </a:moveTo>
                <a:cubicBezTo>
                  <a:pt x="19882" y="5891"/>
                  <a:pt x="19882" y="5891"/>
                  <a:pt x="19882" y="5891"/>
                </a:cubicBezTo>
                <a:cubicBezTo>
                  <a:pt x="15464" y="5891"/>
                  <a:pt x="15464" y="5891"/>
                  <a:pt x="15464" y="5891"/>
                </a:cubicBezTo>
                <a:cubicBezTo>
                  <a:pt x="13009" y="982"/>
                  <a:pt x="13009" y="982"/>
                  <a:pt x="13009" y="982"/>
                </a:cubicBezTo>
                <a:lnTo>
                  <a:pt x="14973" y="982"/>
                </a:lnTo>
                <a:close/>
                <a:moveTo>
                  <a:pt x="12027" y="982"/>
                </a:moveTo>
                <a:cubicBezTo>
                  <a:pt x="14482" y="5891"/>
                  <a:pt x="14482" y="5891"/>
                  <a:pt x="14482" y="5891"/>
                </a:cubicBezTo>
                <a:cubicBezTo>
                  <a:pt x="7118" y="5891"/>
                  <a:pt x="7118" y="5891"/>
                  <a:pt x="7118" y="5891"/>
                </a:cubicBezTo>
                <a:cubicBezTo>
                  <a:pt x="9573" y="982"/>
                  <a:pt x="9573" y="982"/>
                  <a:pt x="9573" y="982"/>
                </a:cubicBezTo>
                <a:lnTo>
                  <a:pt x="12027" y="982"/>
                </a:lnTo>
                <a:close/>
                <a:moveTo>
                  <a:pt x="6627" y="982"/>
                </a:moveTo>
                <a:cubicBezTo>
                  <a:pt x="8591" y="982"/>
                  <a:pt x="8591" y="982"/>
                  <a:pt x="8591" y="982"/>
                </a:cubicBezTo>
                <a:cubicBezTo>
                  <a:pt x="6136" y="5891"/>
                  <a:pt x="6136" y="5891"/>
                  <a:pt x="6136" y="5891"/>
                </a:cubicBezTo>
                <a:cubicBezTo>
                  <a:pt x="1718" y="5891"/>
                  <a:pt x="1718" y="5891"/>
                  <a:pt x="1718" y="5891"/>
                </a:cubicBezTo>
                <a:lnTo>
                  <a:pt x="6627" y="982"/>
                </a:lnTo>
                <a:close/>
                <a:moveTo>
                  <a:pt x="1473" y="6873"/>
                </a:moveTo>
                <a:cubicBezTo>
                  <a:pt x="6014" y="6873"/>
                  <a:pt x="6014" y="6873"/>
                  <a:pt x="6014" y="6873"/>
                </a:cubicBezTo>
                <a:cubicBezTo>
                  <a:pt x="9450" y="18286"/>
                  <a:pt x="9450" y="18286"/>
                  <a:pt x="9450" y="18286"/>
                </a:cubicBezTo>
                <a:lnTo>
                  <a:pt x="1473" y="6873"/>
                </a:lnTo>
                <a:close/>
                <a:moveTo>
                  <a:pt x="10800" y="19391"/>
                </a:moveTo>
                <a:cubicBezTo>
                  <a:pt x="6995" y="6873"/>
                  <a:pt x="6995" y="6873"/>
                  <a:pt x="6995" y="6873"/>
                </a:cubicBezTo>
                <a:cubicBezTo>
                  <a:pt x="14605" y="6873"/>
                  <a:pt x="14605" y="6873"/>
                  <a:pt x="14605" y="6873"/>
                </a:cubicBezTo>
                <a:lnTo>
                  <a:pt x="10800" y="19391"/>
                </a:lnTo>
                <a:close/>
                <a:moveTo>
                  <a:pt x="12150" y="18286"/>
                </a:moveTo>
                <a:cubicBezTo>
                  <a:pt x="15586" y="6873"/>
                  <a:pt x="15586" y="6873"/>
                  <a:pt x="15586" y="6873"/>
                </a:cubicBezTo>
                <a:cubicBezTo>
                  <a:pt x="20127" y="6873"/>
                  <a:pt x="20127" y="6873"/>
                  <a:pt x="20127" y="6873"/>
                </a:cubicBezTo>
                <a:lnTo>
                  <a:pt x="12150" y="18286"/>
                </a:lnTo>
                <a:close/>
              </a:path>
            </a:pathLst>
          </a:custGeom>
          <a:solidFill>
            <a:srgbClr val="1A242E"/>
          </a:solidFill>
          <a:ln w="12700"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613" name="TextBox 13"/>
          <p:cNvSpPr txBox="1"/>
          <p:nvPr/>
        </p:nvSpPr>
        <p:spPr>
          <a:xfrm>
            <a:off x="8805318" y="5087895"/>
            <a:ext cx="2926994" cy="5105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spc="514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3.怎樣找到你：</a:t>
            </a:r>
          </a:p>
        </p:txBody>
      </p:sp>
      <p:sp>
        <p:nvSpPr>
          <p:cNvPr id="614" name="TextBox 14"/>
          <p:cNvSpPr txBox="1"/>
          <p:nvPr/>
        </p:nvSpPr>
        <p:spPr>
          <a:xfrm>
            <a:off x="8799335" y="5708873"/>
            <a:ext cx="2938958" cy="447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通過什麼方式能找到你？</a:t>
            </a:r>
          </a:p>
        </p:txBody>
      </p:sp>
      <p:sp>
        <p:nvSpPr>
          <p:cNvPr id="615" name="TextBox 15"/>
          <p:cNvSpPr txBox="1"/>
          <p:nvPr/>
        </p:nvSpPr>
        <p:spPr>
          <a:xfrm>
            <a:off x="8799335" y="3449698"/>
            <a:ext cx="2938959" cy="5486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500" spc="535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2.你能做什麼：</a:t>
            </a:r>
          </a:p>
        </p:txBody>
      </p:sp>
      <p:sp>
        <p:nvSpPr>
          <p:cNvPr id="616" name="TextBox 16"/>
          <p:cNvSpPr txBox="1"/>
          <p:nvPr/>
        </p:nvSpPr>
        <p:spPr>
          <a:xfrm>
            <a:off x="8799335" y="4125813"/>
            <a:ext cx="2938958" cy="447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你可以為我帶來什麼是</a:t>
            </a:r>
          </a:p>
        </p:txBody>
      </p:sp>
      <p:sp>
        <p:nvSpPr>
          <p:cNvPr id="617" name="TextBox 17"/>
          <p:cNvSpPr txBox="1"/>
          <p:nvPr/>
        </p:nvSpPr>
        <p:spPr>
          <a:xfrm>
            <a:off x="8840383" y="1906535"/>
            <a:ext cx="2478445" cy="5486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500" spc="535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1.你是誰：</a:t>
            </a:r>
          </a:p>
        </p:txBody>
      </p:sp>
      <p:sp>
        <p:nvSpPr>
          <p:cNvPr id="618" name="TextBox 18"/>
          <p:cNvSpPr txBox="1"/>
          <p:nvPr/>
        </p:nvSpPr>
        <p:spPr>
          <a:xfrm>
            <a:off x="8799335" y="2483887"/>
            <a:ext cx="2938958" cy="447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一段敘述讓大家知道你展</a:t>
            </a:r>
          </a:p>
        </p:txBody>
      </p:sp>
      <p:pic>
        <p:nvPicPr>
          <p:cNvPr id="619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8764" b="8764"/>
          <a:stretch>
            <a:fillRect/>
          </a:stretch>
        </p:blipFill>
        <p:spPr>
          <a:xfrm>
            <a:off x="4034358" y="404813"/>
            <a:ext cx="4123286" cy="6048377"/>
          </a:xfrm>
          <a:prstGeom prst="rect">
            <a:avLst/>
          </a:prstGeom>
        </p:spPr>
      </p:pic>
      <p:sp>
        <p:nvSpPr>
          <p:cNvPr id="620" name="讓用戶快速了解你的價值"/>
          <p:cNvSpPr txBox="1"/>
          <p:nvPr/>
        </p:nvSpPr>
        <p:spPr>
          <a:xfrm>
            <a:off x="46180" y="2707818"/>
            <a:ext cx="4015739" cy="4490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讓用戶快速了解你的價值</a:t>
            </a:r>
          </a:p>
        </p:txBody>
      </p:sp>
      <p:sp>
        <p:nvSpPr>
          <p:cNvPr id="621" name="用來做墊高IP的經歷"/>
          <p:cNvSpPr txBox="1"/>
          <p:nvPr/>
        </p:nvSpPr>
        <p:spPr>
          <a:xfrm>
            <a:off x="322150" y="4871359"/>
            <a:ext cx="3463797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30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用來做墊高IP的經歷</a:t>
            </a:r>
          </a:p>
        </p:txBody>
      </p:sp>
      <p:sp>
        <p:nvSpPr>
          <p:cNvPr id="622" name="做導流到個人通訊軟件"/>
          <p:cNvSpPr txBox="1"/>
          <p:nvPr/>
        </p:nvSpPr>
        <p:spPr>
          <a:xfrm>
            <a:off x="169038" y="3404014"/>
            <a:ext cx="3660139" cy="4490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做導流到個人通訊軟件</a:t>
            </a:r>
          </a:p>
        </p:txBody>
      </p:sp>
      <p:sp>
        <p:nvSpPr>
          <p:cNvPr id="623" name="或是製作賣場鏈接等"/>
          <p:cNvSpPr txBox="1"/>
          <p:nvPr/>
        </p:nvSpPr>
        <p:spPr>
          <a:xfrm>
            <a:off x="287480" y="4108635"/>
            <a:ext cx="3533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30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或是製作賣場鏈接等</a:t>
            </a:r>
          </a:p>
        </p:txBody>
      </p:sp>
      <p:sp>
        <p:nvSpPr>
          <p:cNvPr id="624" name="現自己優勢、專業"/>
          <p:cNvSpPr txBox="1"/>
          <p:nvPr/>
        </p:nvSpPr>
        <p:spPr>
          <a:xfrm>
            <a:off x="8805837" y="2916611"/>
            <a:ext cx="2136139" cy="447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現自己優勢、專業</a:t>
            </a:r>
          </a:p>
        </p:txBody>
      </p:sp>
      <p:sp>
        <p:nvSpPr>
          <p:cNvPr id="625" name="諮詢、知識還是"/>
          <p:cNvSpPr txBox="1"/>
          <p:nvPr/>
        </p:nvSpPr>
        <p:spPr>
          <a:xfrm>
            <a:off x="8819060" y="4530417"/>
            <a:ext cx="1882139" cy="447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諮詢、知識還是</a:t>
            </a:r>
          </a:p>
        </p:txBody>
      </p:sp>
      <p:sp>
        <p:nvSpPr>
          <p:cNvPr id="626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2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2" fill="hold" grpId="6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" presetClass="entr" presetSubtype="2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" presetClass="entr" presetSubtype="2" fill="hold" grpId="8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2" fill="hold" grpId="9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2" presetClass="entr" presetSubtype="2" fill="hold" grpId="1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animBg="1" advAuto="0"/>
      <p:bldP spid="610" grpId="8" animBg="1" advAuto="0"/>
      <p:bldP spid="611" grpId="5" animBg="1" advAuto="0"/>
      <p:bldP spid="612" grpId="2" animBg="1" advAuto="0"/>
      <p:bldP spid="613" grpId="9" animBg="1" advAuto="0"/>
      <p:bldP spid="614" grpId="10" animBg="1" advAuto="0"/>
      <p:bldP spid="615" grpId="6" animBg="1" advAuto="0"/>
      <p:bldP spid="616" grpId="7" animBg="1" advAuto="0"/>
      <p:bldP spid="617" grpId="3" animBg="1" advAuto="0"/>
      <p:bldP spid="618" grpId="4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62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630" name="TextBox 6"/>
          <p:cNvSpPr txBox="1"/>
          <p:nvPr/>
        </p:nvSpPr>
        <p:spPr>
          <a:xfrm>
            <a:off x="3540677" y="472107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搭建你的變現路徑</a:t>
            </a:r>
          </a:p>
        </p:txBody>
      </p:sp>
      <p:sp>
        <p:nvSpPr>
          <p:cNvPr id="63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632" name="短視頻 是用來曝光的，有曝光度 就會有買氣"/>
          <p:cNvSpPr txBox="1"/>
          <p:nvPr/>
        </p:nvSpPr>
        <p:spPr>
          <a:xfrm>
            <a:off x="2224901" y="1700393"/>
            <a:ext cx="8381364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短視頻 是用來曝光的，有曝光度 就會有買氣 </a:t>
            </a:r>
          </a:p>
        </p:txBody>
      </p:sp>
      <p:sp>
        <p:nvSpPr>
          <p:cNvPr id="633" name="建立買氣前提，鎖定明確會為你產業而買單的人"/>
          <p:cNvSpPr txBox="1"/>
          <p:nvPr/>
        </p:nvSpPr>
        <p:spPr>
          <a:xfrm>
            <a:off x="1962963" y="2433508"/>
            <a:ext cx="89052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建立買氣前提，鎖定明確會為你產業而買單的人</a:t>
            </a:r>
          </a:p>
        </p:txBody>
      </p:sp>
      <p:sp>
        <p:nvSpPr>
          <p:cNvPr id="634" name="藉由曝光度，讓觀眾留言想了解，再導向到自己"/>
          <p:cNvSpPr txBox="1"/>
          <p:nvPr/>
        </p:nvSpPr>
        <p:spPr>
          <a:xfrm>
            <a:off x="1962963" y="3173666"/>
            <a:ext cx="89052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藉由曝光度，讓觀眾留言想了解，再導向到自己</a:t>
            </a:r>
          </a:p>
        </p:txBody>
      </p:sp>
      <p:sp>
        <p:nvSpPr>
          <p:cNvPr id="635" name="個人通訊軟件，做到單點溝通，搭建自己的流量池"/>
          <p:cNvSpPr txBox="1"/>
          <p:nvPr/>
        </p:nvSpPr>
        <p:spPr>
          <a:xfrm>
            <a:off x="1740713" y="3897275"/>
            <a:ext cx="93243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個人通訊軟件，做到單點溝通，搭建自己的流量池</a:t>
            </a:r>
          </a:p>
        </p:txBody>
      </p:sp>
      <p:sp>
        <p:nvSpPr>
          <p:cNvPr id="636" name="橢圓形"/>
          <p:cNvSpPr/>
          <p:nvPr/>
        </p:nvSpPr>
        <p:spPr>
          <a:xfrm>
            <a:off x="2052214" y="4775758"/>
            <a:ext cx="2146303" cy="1938685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7" name="TIKTOK"/>
          <p:cNvSpPr txBox="1"/>
          <p:nvPr/>
        </p:nvSpPr>
        <p:spPr>
          <a:xfrm>
            <a:off x="2477218" y="5441570"/>
            <a:ext cx="1296288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TIKTOK</a:t>
            </a:r>
          </a:p>
        </p:txBody>
      </p:sp>
      <p:sp>
        <p:nvSpPr>
          <p:cNvPr id="638" name="箭頭"/>
          <p:cNvSpPr/>
          <p:nvPr/>
        </p:nvSpPr>
        <p:spPr>
          <a:xfrm>
            <a:off x="5185157" y="5049853"/>
            <a:ext cx="2412679" cy="104543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9" name="引導"/>
          <p:cNvSpPr txBox="1"/>
          <p:nvPr/>
        </p:nvSpPr>
        <p:spPr>
          <a:xfrm>
            <a:off x="5723888" y="5840156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引導</a:t>
            </a:r>
          </a:p>
        </p:txBody>
      </p:sp>
      <p:sp>
        <p:nvSpPr>
          <p:cNvPr id="640" name="橢圓形"/>
          <p:cNvSpPr/>
          <p:nvPr/>
        </p:nvSpPr>
        <p:spPr>
          <a:xfrm>
            <a:off x="8406810" y="4663324"/>
            <a:ext cx="2265731" cy="2061952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1" name="個人"/>
          <p:cNvSpPr txBox="1"/>
          <p:nvPr/>
        </p:nvSpPr>
        <p:spPr>
          <a:xfrm>
            <a:off x="9055805" y="4801588"/>
            <a:ext cx="866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個人</a:t>
            </a:r>
          </a:p>
        </p:txBody>
      </p:sp>
      <p:sp>
        <p:nvSpPr>
          <p:cNvPr id="642" name="通訊軟件"/>
          <p:cNvSpPr txBox="1"/>
          <p:nvPr/>
        </p:nvSpPr>
        <p:spPr>
          <a:xfrm>
            <a:off x="8720525" y="5372413"/>
            <a:ext cx="1638301" cy="4838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通訊軟件</a:t>
            </a:r>
          </a:p>
        </p:txBody>
      </p:sp>
      <p:sp>
        <p:nvSpPr>
          <p:cNvPr id="643" name="獲客名單"/>
          <p:cNvSpPr txBox="1"/>
          <p:nvPr/>
        </p:nvSpPr>
        <p:spPr>
          <a:xfrm>
            <a:off x="8720525" y="5964346"/>
            <a:ext cx="1638301" cy="48387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獲客名單</a:t>
            </a:r>
          </a:p>
        </p:txBody>
      </p:sp>
      <p:sp>
        <p:nvSpPr>
          <p:cNvPr id="644" name="平台"/>
          <p:cNvSpPr txBox="1"/>
          <p:nvPr/>
        </p:nvSpPr>
        <p:spPr>
          <a:xfrm>
            <a:off x="2692293" y="4878212"/>
            <a:ext cx="866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平台</a:t>
            </a:r>
          </a:p>
        </p:txBody>
      </p:sp>
      <p:sp>
        <p:nvSpPr>
          <p:cNvPr id="645" name="人流"/>
          <p:cNvSpPr txBox="1"/>
          <p:nvPr/>
        </p:nvSpPr>
        <p:spPr>
          <a:xfrm>
            <a:off x="2692293" y="5977295"/>
            <a:ext cx="866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人流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648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649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650" name="第四堂：帳號運營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第四堂：帳號運營</a:t>
            </a:r>
          </a:p>
        </p:txBody>
      </p:sp>
      <p:sp>
        <p:nvSpPr>
          <p:cNvPr id="651" name="搭建帳號運營方向和思緒"/>
          <p:cNvSpPr txBox="1"/>
          <p:nvPr/>
        </p:nvSpPr>
        <p:spPr>
          <a:xfrm>
            <a:off x="23801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搭建帳號運營方向和思緒</a:t>
            </a: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65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655" name="TextBox 6"/>
          <p:cNvSpPr txBox="1"/>
          <p:nvPr/>
        </p:nvSpPr>
        <p:spPr>
          <a:xfrm>
            <a:off x="3073099" y="262958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人物設定的六個維度</a:t>
            </a:r>
          </a:p>
        </p:txBody>
      </p:sp>
      <p:sp>
        <p:nvSpPr>
          <p:cNvPr id="65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657" name="人物角色"/>
          <p:cNvSpPr txBox="1"/>
          <p:nvPr/>
        </p:nvSpPr>
        <p:spPr>
          <a:xfrm>
            <a:off x="601428" y="1179901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人物角色</a:t>
            </a:r>
          </a:p>
        </p:txBody>
      </p:sp>
      <p:sp>
        <p:nvSpPr>
          <p:cNvPr id="658" name="矩形"/>
          <p:cNvSpPr/>
          <p:nvPr/>
        </p:nvSpPr>
        <p:spPr>
          <a:xfrm>
            <a:off x="2564038" y="2053459"/>
            <a:ext cx="1566973" cy="4857344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9" name="老師"/>
          <p:cNvSpPr txBox="1"/>
          <p:nvPr/>
        </p:nvSpPr>
        <p:spPr>
          <a:xfrm>
            <a:off x="601428" y="2109360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老師</a:t>
            </a:r>
          </a:p>
        </p:txBody>
      </p:sp>
      <p:sp>
        <p:nvSpPr>
          <p:cNvPr id="660" name="學生"/>
          <p:cNvSpPr txBox="1"/>
          <p:nvPr/>
        </p:nvSpPr>
        <p:spPr>
          <a:xfrm>
            <a:off x="601428" y="2736830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學生</a:t>
            </a:r>
          </a:p>
        </p:txBody>
      </p:sp>
      <p:sp>
        <p:nvSpPr>
          <p:cNvPr id="661" name="大哥哥"/>
          <p:cNvSpPr txBox="1"/>
          <p:nvPr/>
        </p:nvSpPr>
        <p:spPr>
          <a:xfrm>
            <a:off x="601428" y="3353482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大哥哥</a:t>
            </a:r>
          </a:p>
        </p:txBody>
      </p:sp>
      <p:sp>
        <p:nvSpPr>
          <p:cNvPr id="662" name="分析師"/>
          <p:cNvSpPr txBox="1"/>
          <p:nvPr/>
        </p:nvSpPr>
        <p:spPr>
          <a:xfrm>
            <a:off x="601428" y="3968282"/>
            <a:ext cx="5492192" cy="95677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分析師</a:t>
            </a:r>
          </a:p>
        </p:txBody>
      </p:sp>
      <p:sp>
        <p:nvSpPr>
          <p:cNvPr id="663" name="專家"/>
          <p:cNvSpPr txBox="1"/>
          <p:nvPr/>
        </p:nvSpPr>
        <p:spPr>
          <a:xfrm>
            <a:off x="2045497" y="4534103"/>
            <a:ext cx="2578653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專家</a:t>
            </a:r>
          </a:p>
        </p:txBody>
      </p:sp>
      <p:sp>
        <p:nvSpPr>
          <p:cNvPr id="664" name="….."/>
          <p:cNvSpPr txBox="1"/>
          <p:nvPr/>
        </p:nvSpPr>
        <p:spPr>
          <a:xfrm>
            <a:off x="2144562" y="5085434"/>
            <a:ext cx="2380523" cy="7733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  <p:sp>
        <p:nvSpPr>
          <p:cNvPr id="665" name="矩形"/>
          <p:cNvSpPr/>
          <p:nvPr/>
        </p:nvSpPr>
        <p:spPr>
          <a:xfrm>
            <a:off x="5305021" y="2015359"/>
            <a:ext cx="2090143" cy="52666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6" name="輕聲細語"/>
          <p:cNvSpPr txBox="1"/>
          <p:nvPr/>
        </p:nvSpPr>
        <p:spPr>
          <a:xfrm>
            <a:off x="5407357" y="2071260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輕聲細語</a:t>
            </a:r>
          </a:p>
        </p:txBody>
      </p:sp>
      <p:sp>
        <p:nvSpPr>
          <p:cNvPr id="667" name="口播風格"/>
          <p:cNvSpPr txBox="1"/>
          <p:nvPr/>
        </p:nvSpPr>
        <p:spPr>
          <a:xfrm>
            <a:off x="5285025" y="1179901"/>
            <a:ext cx="2225476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口播風格</a:t>
            </a:r>
          </a:p>
        </p:txBody>
      </p:sp>
      <p:sp>
        <p:nvSpPr>
          <p:cNvPr id="668" name="大哄大叫"/>
          <p:cNvSpPr txBox="1"/>
          <p:nvPr/>
        </p:nvSpPr>
        <p:spPr>
          <a:xfrm>
            <a:off x="5407357" y="2875640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大哄大叫</a:t>
            </a:r>
          </a:p>
        </p:txBody>
      </p:sp>
      <p:sp>
        <p:nvSpPr>
          <p:cNvPr id="669" name="激情演講"/>
          <p:cNvSpPr txBox="1"/>
          <p:nvPr/>
        </p:nvSpPr>
        <p:spPr>
          <a:xfrm>
            <a:off x="5407357" y="3665658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激情演講</a:t>
            </a:r>
          </a:p>
        </p:txBody>
      </p:sp>
      <p:sp>
        <p:nvSpPr>
          <p:cNvPr id="670" name="嚴肅刻板"/>
          <p:cNvSpPr txBox="1"/>
          <p:nvPr/>
        </p:nvSpPr>
        <p:spPr>
          <a:xfrm>
            <a:off x="5407357" y="445567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嚴肅刻板</a:t>
            </a:r>
          </a:p>
        </p:txBody>
      </p:sp>
      <p:sp>
        <p:nvSpPr>
          <p:cNvPr id="671" name="平穩均速"/>
          <p:cNvSpPr txBox="1"/>
          <p:nvPr/>
        </p:nvSpPr>
        <p:spPr>
          <a:xfrm>
            <a:off x="5407357" y="528545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平穩均速</a:t>
            </a:r>
          </a:p>
        </p:txBody>
      </p:sp>
      <p:sp>
        <p:nvSpPr>
          <p:cNvPr id="672" name="….."/>
          <p:cNvSpPr txBox="1"/>
          <p:nvPr/>
        </p:nvSpPr>
        <p:spPr>
          <a:xfrm>
            <a:off x="5159831" y="6035711"/>
            <a:ext cx="2380524" cy="7733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  <p:sp>
        <p:nvSpPr>
          <p:cNvPr id="673" name="矩形"/>
          <p:cNvSpPr/>
          <p:nvPr/>
        </p:nvSpPr>
        <p:spPr>
          <a:xfrm>
            <a:off x="8473067" y="2040759"/>
            <a:ext cx="2090142" cy="52666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4" name="固定不動"/>
          <p:cNvSpPr txBox="1"/>
          <p:nvPr/>
        </p:nvSpPr>
        <p:spPr>
          <a:xfrm>
            <a:off x="8575402" y="2185560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固定不動</a:t>
            </a:r>
          </a:p>
        </p:txBody>
      </p:sp>
      <p:sp>
        <p:nvSpPr>
          <p:cNvPr id="675" name="肢體動作"/>
          <p:cNvSpPr txBox="1"/>
          <p:nvPr/>
        </p:nvSpPr>
        <p:spPr>
          <a:xfrm>
            <a:off x="8423215" y="1205301"/>
            <a:ext cx="2225476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肢體動作</a:t>
            </a:r>
          </a:p>
        </p:txBody>
      </p:sp>
      <p:sp>
        <p:nvSpPr>
          <p:cNvPr id="676" name="大量手勢"/>
          <p:cNvSpPr txBox="1"/>
          <p:nvPr/>
        </p:nvSpPr>
        <p:spPr>
          <a:xfrm>
            <a:off x="8575402" y="2989940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大量手勢</a:t>
            </a:r>
          </a:p>
        </p:txBody>
      </p:sp>
      <p:sp>
        <p:nvSpPr>
          <p:cNvPr id="677" name="邊走邊說"/>
          <p:cNvSpPr txBox="1"/>
          <p:nvPr/>
        </p:nvSpPr>
        <p:spPr>
          <a:xfrm>
            <a:off x="8575402" y="3779958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邊走邊說</a:t>
            </a:r>
          </a:p>
        </p:txBody>
      </p:sp>
      <p:sp>
        <p:nvSpPr>
          <p:cNvPr id="678" name="跳舞"/>
          <p:cNvSpPr txBox="1"/>
          <p:nvPr/>
        </p:nvSpPr>
        <p:spPr>
          <a:xfrm>
            <a:off x="8575402" y="456997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跳舞</a:t>
            </a:r>
          </a:p>
        </p:txBody>
      </p:sp>
      <p:sp>
        <p:nvSpPr>
          <p:cNvPr id="679" name="奔跑"/>
          <p:cNvSpPr txBox="1"/>
          <p:nvPr/>
        </p:nvSpPr>
        <p:spPr>
          <a:xfrm>
            <a:off x="8575402" y="539975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奔跑</a:t>
            </a:r>
          </a:p>
        </p:txBody>
      </p:sp>
      <p:sp>
        <p:nvSpPr>
          <p:cNvPr id="680" name="….."/>
          <p:cNvSpPr txBox="1"/>
          <p:nvPr/>
        </p:nvSpPr>
        <p:spPr>
          <a:xfrm>
            <a:off x="8327876" y="6150011"/>
            <a:ext cx="2380524" cy="7733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683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684" name="TextBox 6"/>
          <p:cNvSpPr txBox="1"/>
          <p:nvPr/>
        </p:nvSpPr>
        <p:spPr>
          <a:xfrm>
            <a:off x="3073099" y="262958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人物設定的六個維度</a:t>
            </a:r>
          </a:p>
        </p:txBody>
      </p:sp>
      <p:sp>
        <p:nvSpPr>
          <p:cNvPr id="685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686" name="矩形"/>
          <p:cNvSpPr/>
          <p:nvPr/>
        </p:nvSpPr>
        <p:spPr>
          <a:xfrm>
            <a:off x="5305021" y="2015359"/>
            <a:ext cx="2090143" cy="52666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7" name="矩形"/>
          <p:cNvSpPr/>
          <p:nvPr/>
        </p:nvSpPr>
        <p:spPr>
          <a:xfrm>
            <a:off x="8473067" y="2040759"/>
            <a:ext cx="2090142" cy="52666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8" name="外貌服裝"/>
          <p:cNvSpPr txBox="1"/>
          <p:nvPr/>
        </p:nvSpPr>
        <p:spPr>
          <a:xfrm>
            <a:off x="588728" y="1144365"/>
            <a:ext cx="5492192" cy="95677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外貌服裝</a:t>
            </a:r>
          </a:p>
        </p:txBody>
      </p:sp>
      <p:sp>
        <p:nvSpPr>
          <p:cNvPr id="689" name="空間場景"/>
          <p:cNvSpPr txBox="1"/>
          <p:nvPr/>
        </p:nvSpPr>
        <p:spPr>
          <a:xfrm>
            <a:off x="5262755" y="1138480"/>
            <a:ext cx="2225477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空間場景</a:t>
            </a:r>
          </a:p>
        </p:txBody>
      </p:sp>
      <p:sp>
        <p:nvSpPr>
          <p:cNvPr id="690" name="記憶點"/>
          <p:cNvSpPr txBox="1"/>
          <p:nvPr/>
        </p:nvSpPr>
        <p:spPr>
          <a:xfrm>
            <a:off x="8405400" y="1144365"/>
            <a:ext cx="2225476" cy="95677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記憶點</a:t>
            </a:r>
          </a:p>
        </p:txBody>
      </p:sp>
      <p:sp>
        <p:nvSpPr>
          <p:cNvPr id="691" name="矩形"/>
          <p:cNvSpPr/>
          <p:nvPr/>
        </p:nvSpPr>
        <p:spPr>
          <a:xfrm>
            <a:off x="2289753" y="1972616"/>
            <a:ext cx="2090143" cy="52666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2" name="….."/>
          <p:cNvSpPr txBox="1"/>
          <p:nvPr/>
        </p:nvSpPr>
        <p:spPr>
          <a:xfrm>
            <a:off x="2093762" y="5904069"/>
            <a:ext cx="2380523" cy="7733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  <p:sp>
        <p:nvSpPr>
          <p:cNvPr id="693" name="休閒打扮"/>
          <p:cNvSpPr txBox="1"/>
          <p:nvPr/>
        </p:nvSpPr>
        <p:spPr>
          <a:xfrm>
            <a:off x="595550" y="1856726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休閒打扮</a:t>
            </a:r>
          </a:p>
        </p:txBody>
      </p:sp>
      <p:sp>
        <p:nvSpPr>
          <p:cNvPr id="694" name="西裝套裝"/>
          <p:cNvSpPr txBox="1"/>
          <p:nvPr/>
        </p:nvSpPr>
        <p:spPr>
          <a:xfrm>
            <a:off x="595550" y="2738195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西裝套裝</a:t>
            </a:r>
          </a:p>
        </p:txBody>
      </p:sp>
      <p:sp>
        <p:nvSpPr>
          <p:cNvPr id="695" name="深色襯衫"/>
          <p:cNvSpPr txBox="1"/>
          <p:nvPr/>
        </p:nvSpPr>
        <p:spPr>
          <a:xfrm>
            <a:off x="595550" y="3646947"/>
            <a:ext cx="549219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深色襯衫</a:t>
            </a:r>
          </a:p>
        </p:txBody>
      </p:sp>
      <p:sp>
        <p:nvSpPr>
          <p:cNvPr id="696" name="飾品"/>
          <p:cNvSpPr txBox="1"/>
          <p:nvPr/>
        </p:nvSpPr>
        <p:spPr>
          <a:xfrm>
            <a:off x="595550" y="4477647"/>
            <a:ext cx="5492192" cy="9567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飾品</a:t>
            </a:r>
          </a:p>
        </p:txBody>
      </p:sp>
      <p:sp>
        <p:nvSpPr>
          <p:cNvPr id="697" name="特殊道具"/>
          <p:cNvSpPr txBox="1"/>
          <p:nvPr/>
        </p:nvSpPr>
        <p:spPr>
          <a:xfrm>
            <a:off x="2026920" y="5322868"/>
            <a:ext cx="257865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特殊道具</a:t>
            </a:r>
          </a:p>
        </p:txBody>
      </p:sp>
      <p:sp>
        <p:nvSpPr>
          <p:cNvPr id="698" name="戶外場景"/>
          <p:cNvSpPr txBox="1"/>
          <p:nvPr/>
        </p:nvSpPr>
        <p:spPr>
          <a:xfrm>
            <a:off x="5452278" y="190752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戶外場景</a:t>
            </a:r>
          </a:p>
        </p:txBody>
      </p:sp>
      <p:sp>
        <p:nvSpPr>
          <p:cNvPr id="699" name="辦公室"/>
          <p:cNvSpPr txBox="1"/>
          <p:nvPr/>
        </p:nvSpPr>
        <p:spPr>
          <a:xfrm>
            <a:off x="5452278" y="271190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辦公室</a:t>
            </a:r>
          </a:p>
        </p:txBody>
      </p:sp>
      <p:sp>
        <p:nvSpPr>
          <p:cNvPr id="700" name="居家場景"/>
          <p:cNvSpPr txBox="1"/>
          <p:nvPr/>
        </p:nvSpPr>
        <p:spPr>
          <a:xfrm>
            <a:off x="5452278" y="3501924"/>
            <a:ext cx="1936272" cy="9567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居家場景</a:t>
            </a:r>
          </a:p>
        </p:txBody>
      </p:sp>
      <p:sp>
        <p:nvSpPr>
          <p:cNvPr id="701" name="會議室"/>
          <p:cNvSpPr txBox="1"/>
          <p:nvPr/>
        </p:nvSpPr>
        <p:spPr>
          <a:xfrm>
            <a:off x="5452278" y="4291941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會議室</a:t>
            </a:r>
          </a:p>
        </p:txBody>
      </p:sp>
      <p:sp>
        <p:nvSpPr>
          <p:cNvPr id="702" name="野外"/>
          <p:cNvSpPr txBox="1"/>
          <p:nvPr/>
        </p:nvSpPr>
        <p:spPr>
          <a:xfrm>
            <a:off x="5452278" y="5121721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野外</a:t>
            </a:r>
          </a:p>
        </p:txBody>
      </p:sp>
      <p:sp>
        <p:nvSpPr>
          <p:cNvPr id="703" name="….."/>
          <p:cNvSpPr txBox="1"/>
          <p:nvPr/>
        </p:nvSpPr>
        <p:spPr>
          <a:xfrm>
            <a:off x="5204754" y="5871978"/>
            <a:ext cx="2380522" cy="7733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  <p:sp>
        <p:nvSpPr>
          <p:cNvPr id="704" name="一個手勢"/>
          <p:cNvSpPr txBox="1"/>
          <p:nvPr/>
        </p:nvSpPr>
        <p:spPr>
          <a:xfrm>
            <a:off x="8523838" y="184402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一個手勢</a:t>
            </a:r>
          </a:p>
        </p:txBody>
      </p:sp>
      <p:sp>
        <p:nvSpPr>
          <p:cNvPr id="705" name="一句敘述"/>
          <p:cNvSpPr txBox="1"/>
          <p:nvPr/>
        </p:nvSpPr>
        <p:spPr>
          <a:xfrm>
            <a:off x="8523838" y="2648406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一句敘述</a:t>
            </a:r>
          </a:p>
        </p:txBody>
      </p:sp>
      <p:sp>
        <p:nvSpPr>
          <p:cNvPr id="706" name="某個動作"/>
          <p:cNvSpPr txBox="1"/>
          <p:nvPr/>
        </p:nvSpPr>
        <p:spPr>
          <a:xfrm>
            <a:off x="8523838" y="3438424"/>
            <a:ext cx="1936272" cy="9567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某個動作</a:t>
            </a:r>
          </a:p>
        </p:txBody>
      </p:sp>
      <p:sp>
        <p:nvSpPr>
          <p:cNvPr id="707" name="某個音樂"/>
          <p:cNvSpPr txBox="1"/>
          <p:nvPr/>
        </p:nvSpPr>
        <p:spPr>
          <a:xfrm>
            <a:off x="8523838" y="4228441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某個音樂</a:t>
            </a:r>
          </a:p>
        </p:txBody>
      </p:sp>
      <p:sp>
        <p:nvSpPr>
          <p:cNvPr id="708" name="某個場景"/>
          <p:cNvSpPr txBox="1"/>
          <p:nvPr/>
        </p:nvSpPr>
        <p:spPr>
          <a:xfrm>
            <a:off x="8523838" y="5058221"/>
            <a:ext cx="1936272" cy="956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某個場景</a:t>
            </a:r>
          </a:p>
        </p:txBody>
      </p:sp>
      <p:sp>
        <p:nvSpPr>
          <p:cNvPr id="709" name="….."/>
          <p:cNvSpPr txBox="1"/>
          <p:nvPr/>
        </p:nvSpPr>
        <p:spPr>
          <a:xfrm>
            <a:off x="8276312" y="5808478"/>
            <a:ext cx="2380524" cy="7733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…..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804" b="804"/>
          <a:stretch>
            <a:fillRect/>
          </a:stretch>
        </p:blipFill>
        <p:spPr>
          <a:xfrm>
            <a:off x="7692177" y="197642"/>
            <a:ext cx="3762927" cy="6585241"/>
          </a:xfrm>
          <a:prstGeom prst="rect">
            <a:avLst/>
          </a:prstGeom>
        </p:spPr>
      </p:pic>
      <p:sp>
        <p:nvSpPr>
          <p:cNvPr id="712" name="舉例（大陸抖音）"/>
          <p:cNvSpPr txBox="1">
            <a:spLocks noGrp="1"/>
          </p:cNvSpPr>
          <p:nvPr>
            <p:ph type="title" idx="4294967295"/>
          </p:nvPr>
        </p:nvSpPr>
        <p:spPr>
          <a:xfrm>
            <a:off x="665533" y="-415108"/>
            <a:ext cx="6176249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舉例（大陸抖音）</a:t>
            </a:r>
          </a:p>
        </p:txBody>
      </p:sp>
      <p:sp>
        <p:nvSpPr>
          <p:cNvPr id="713" name="人物角色"/>
          <p:cNvSpPr txBox="1"/>
          <p:nvPr/>
        </p:nvSpPr>
        <p:spPr>
          <a:xfrm>
            <a:off x="40243" y="1544977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人物角色</a:t>
            </a:r>
          </a:p>
        </p:txBody>
      </p:sp>
      <p:sp>
        <p:nvSpPr>
          <p:cNvPr id="714" name="箭頭"/>
          <p:cNvSpPr/>
          <p:nvPr/>
        </p:nvSpPr>
        <p:spPr>
          <a:xfrm>
            <a:off x="2474274" y="1398970"/>
            <a:ext cx="1618092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5" name="經濟學老師"/>
          <p:cNvSpPr txBox="1"/>
          <p:nvPr/>
        </p:nvSpPr>
        <p:spPr>
          <a:xfrm>
            <a:off x="4390256" y="1532277"/>
            <a:ext cx="264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經濟學老師</a:t>
            </a:r>
          </a:p>
        </p:txBody>
      </p:sp>
      <p:sp>
        <p:nvSpPr>
          <p:cNvPr id="716" name="外觀服裝"/>
          <p:cNvSpPr txBox="1"/>
          <p:nvPr/>
        </p:nvSpPr>
        <p:spPr>
          <a:xfrm>
            <a:off x="49939" y="3205033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外觀服裝</a:t>
            </a:r>
          </a:p>
        </p:txBody>
      </p:sp>
      <p:sp>
        <p:nvSpPr>
          <p:cNvPr id="717" name="箭頭"/>
          <p:cNvSpPr/>
          <p:nvPr/>
        </p:nvSpPr>
        <p:spPr>
          <a:xfrm>
            <a:off x="2442074" y="3059026"/>
            <a:ext cx="1618091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8" name="大筐眼鏡"/>
          <p:cNvSpPr txBox="1"/>
          <p:nvPr/>
        </p:nvSpPr>
        <p:spPr>
          <a:xfrm>
            <a:off x="4745856" y="3015420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大筐眼鏡</a:t>
            </a:r>
          </a:p>
        </p:txBody>
      </p:sp>
      <p:sp>
        <p:nvSpPr>
          <p:cNvPr id="719" name="棒球帽"/>
          <p:cNvSpPr txBox="1"/>
          <p:nvPr/>
        </p:nvSpPr>
        <p:spPr>
          <a:xfrm>
            <a:off x="5027929" y="2337349"/>
            <a:ext cx="1628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棒球帽</a:t>
            </a:r>
          </a:p>
        </p:txBody>
      </p:sp>
      <p:sp>
        <p:nvSpPr>
          <p:cNvPr id="720" name="深色立領襯衫"/>
          <p:cNvSpPr txBox="1"/>
          <p:nvPr/>
        </p:nvSpPr>
        <p:spPr>
          <a:xfrm>
            <a:off x="4237856" y="3666183"/>
            <a:ext cx="3152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深色立領襯衫</a:t>
            </a:r>
          </a:p>
        </p:txBody>
      </p:sp>
      <p:sp>
        <p:nvSpPr>
          <p:cNvPr id="721" name="口播風格"/>
          <p:cNvSpPr txBox="1"/>
          <p:nvPr/>
        </p:nvSpPr>
        <p:spPr>
          <a:xfrm>
            <a:off x="49939" y="4619281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口播風格</a:t>
            </a:r>
          </a:p>
        </p:txBody>
      </p:sp>
      <p:sp>
        <p:nvSpPr>
          <p:cNvPr id="722" name="語速適中"/>
          <p:cNvSpPr txBox="1"/>
          <p:nvPr/>
        </p:nvSpPr>
        <p:spPr>
          <a:xfrm>
            <a:off x="4862829" y="443124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語速適中</a:t>
            </a:r>
          </a:p>
        </p:txBody>
      </p:sp>
      <p:sp>
        <p:nvSpPr>
          <p:cNvPr id="723" name="情緒無起伏"/>
          <p:cNvSpPr txBox="1"/>
          <p:nvPr/>
        </p:nvSpPr>
        <p:spPr>
          <a:xfrm>
            <a:off x="4519929" y="5107412"/>
            <a:ext cx="264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情緒無起伏</a:t>
            </a:r>
          </a:p>
        </p:txBody>
      </p:sp>
      <p:sp>
        <p:nvSpPr>
          <p:cNvPr id="724" name="箭頭"/>
          <p:cNvSpPr/>
          <p:nvPr/>
        </p:nvSpPr>
        <p:spPr>
          <a:xfrm>
            <a:off x="2569074" y="5741516"/>
            <a:ext cx="1618091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5" name="空間場景"/>
          <p:cNvSpPr txBox="1"/>
          <p:nvPr/>
        </p:nvSpPr>
        <p:spPr>
          <a:xfrm>
            <a:off x="40243" y="5887524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空間場景</a:t>
            </a:r>
          </a:p>
        </p:txBody>
      </p:sp>
      <p:sp>
        <p:nvSpPr>
          <p:cNvPr id="726" name="書房"/>
          <p:cNvSpPr txBox="1"/>
          <p:nvPr/>
        </p:nvSpPr>
        <p:spPr>
          <a:xfrm>
            <a:off x="5218429" y="5887524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書房</a:t>
            </a:r>
          </a:p>
        </p:txBody>
      </p:sp>
      <p:sp>
        <p:nvSpPr>
          <p:cNvPr id="727" name="箭頭"/>
          <p:cNvSpPr/>
          <p:nvPr/>
        </p:nvSpPr>
        <p:spPr>
          <a:xfrm>
            <a:off x="2569074" y="4600273"/>
            <a:ext cx="1618091" cy="888915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3499" b="3499"/>
          <a:stretch>
            <a:fillRect/>
          </a:stretch>
        </p:blipFill>
        <p:spPr>
          <a:xfrm>
            <a:off x="7583147" y="197643"/>
            <a:ext cx="3980988" cy="6585240"/>
          </a:xfrm>
          <a:prstGeom prst="rect">
            <a:avLst/>
          </a:prstGeom>
        </p:spPr>
      </p:pic>
      <p:sp>
        <p:nvSpPr>
          <p:cNvPr id="730" name="舉例"/>
          <p:cNvSpPr txBox="1">
            <a:spLocks noGrp="1"/>
          </p:cNvSpPr>
          <p:nvPr>
            <p:ph type="title" idx="4294967295"/>
          </p:nvPr>
        </p:nvSpPr>
        <p:spPr>
          <a:xfrm>
            <a:off x="665533" y="-415108"/>
            <a:ext cx="6176249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舉例</a:t>
            </a:r>
          </a:p>
        </p:txBody>
      </p:sp>
      <p:sp>
        <p:nvSpPr>
          <p:cNvPr id="731" name="人物角色"/>
          <p:cNvSpPr txBox="1"/>
          <p:nvPr/>
        </p:nvSpPr>
        <p:spPr>
          <a:xfrm>
            <a:off x="40243" y="1544977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人物角色</a:t>
            </a:r>
          </a:p>
        </p:txBody>
      </p:sp>
      <p:sp>
        <p:nvSpPr>
          <p:cNvPr id="732" name="箭頭"/>
          <p:cNvSpPr/>
          <p:nvPr/>
        </p:nvSpPr>
        <p:spPr>
          <a:xfrm>
            <a:off x="2474274" y="1398970"/>
            <a:ext cx="1618092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3" name="經濟學知識"/>
          <p:cNvSpPr txBox="1"/>
          <p:nvPr/>
        </p:nvSpPr>
        <p:spPr>
          <a:xfrm>
            <a:off x="4390256" y="1182685"/>
            <a:ext cx="2644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經濟學知識</a:t>
            </a:r>
          </a:p>
        </p:txBody>
      </p:sp>
      <p:sp>
        <p:nvSpPr>
          <p:cNvPr id="734" name="外觀服裝"/>
          <p:cNvSpPr txBox="1"/>
          <p:nvPr/>
        </p:nvSpPr>
        <p:spPr>
          <a:xfrm>
            <a:off x="49939" y="3205033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外觀服裝</a:t>
            </a:r>
          </a:p>
        </p:txBody>
      </p:sp>
      <p:sp>
        <p:nvSpPr>
          <p:cNvPr id="735" name="箭頭"/>
          <p:cNvSpPr/>
          <p:nvPr/>
        </p:nvSpPr>
        <p:spPr>
          <a:xfrm>
            <a:off x="2530974" y="3059026"/>
            <a:ext cx="1618091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手錶"/>
          <p:cNvSpPr txBox="1"/>
          <p:nvPr/>
        </p:nvSpPr>
        <p:spPr>
          <a:xfrm>
            <a:off x="4465239" y="2789120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手錶</a:t>
            </a:r>
          </a:p>
        </p:txBody>
      </p:sp>
      <p:sp>
        <p:nvSpPr>
          <p:cNvPr id="737" name="口罩"/>
          <p:cNvSpPr txBox="1"/>
          <p:nvPr/>
        </p:nvSpPr>
        <p:spPr>
          <a:xfrm>
            <a:off x="5914256" y="2789120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口罩</a:t>
            </a:r>
          </a:p>
        </p:txBody>
      </p:sp>
      <p:sp>
        <p:nvSpPr>
          <p:cNvPr id="738" name="休閒服裝"/>
          <p:cNvSpPr txBox="1"/>
          <p:nvPr/>
        </p:nvSpPr>
        <p:spPr>
          <a:xfrm>
            <a:off x="4656956" y="3535104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休閒服裝</a:t>
            </a:r>
          </a:p>
        </p:txBody>
      </p:sp>
      <p:sp>
        <p:nvSpPr>
          <p:cNvPr id="739" name="口播風格"/>
          <p:cNvSpPr txBox="1"/>
          <p:nvPr/>
        </p:nvSpPr>
        <p:spPr>
          <a:xfrm>
            <a:off x="49939" y="4619281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口播風格</a:t>
            </a:r>
          </a:p>
        </p:txBody>
      </p:sp>
      <p:sp>
        <p:nvSpPr>
          <p:cNvPr id="740" name="語速適中"/>
          <p:cNvSpPr txBox="1"/>
          <p:nvPr/>
        </p:nvSpPr>
        <p:spPr>
          <a:xfrm>
            <a:off x="4862829" y="4431247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語速適中</a:t>
            </a:r>
          </a:p>
        </p:txBody>
      </p:sp>
      <p:sp>
        <p:nvSpPr>
          <p:cNvPr id="741" name="情緒起伏大"/>
          <p:cNvSpPr txBox="1"/>
          <p:nvPr/>
        </p:nvSpPr>
        <p:spPr>
          <a:xfrm>
            <a:off x="4519929" y="5107412"/>
            <a:ext cx="264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情緒起伏大</a:t>
            </a:r>
          </a:p>
        </p:txBody>
      </p:sp>
      <p:sp>
        <p:nvSpPr>
          <p:cNvPr id="742" name="箭頭"/>
          <p:cNvSpPr/>
          <p:nvPr/>
        </p:nvSpPr>
        <p:spPr>
          <a:xfrm>
            <a:off x="2569074" y="5741516"/>
            <a:ext cx="1618091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3" name="空間場景"/>
          <p:cNvSpPr txBox="1"/>
          <p:nvPr/>
        </p:nvSpPr>
        <p:spPr>
          <a:xfrm>
            <a:off x="40243" y="5887524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空間場景</a:t>
            </a:r>
          </a:p>
        </p:txBody>
      </p:sp>
      <p:sp>
        <p:nvSpPr>
          <p:cNvPr id="744" name="公司"/>
          <p:cNvSpPr txBox="1"/>
          <p:nvPr/>
        </p:nvSpPr>
        <p:spPr>
          <a:xfrm>
            <a:off x="5370829" y="5938324"/>
            <a:ext cx="1120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公司</a:t>
            </a:r>
          </a:p>
        </p:txBody>
      </p:sp>
      <p:sp>
        <p:nvSpPr>
          <p:cNvPr id="745" name="箭頭"/>
          <p:cNvSpPr/>
          <p:nvPr/>
        </p:nvSpPr>
        <p:spPr>
          <a:xfrm>
            <a:off x="2569074" y="4524073"/>
            <a:ext cx="1618091" cy="888915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6" name="創業知識"/>
          <p:cNvSpPr txBox="1"/>
          <p:nvPr/>
        </p:nvSpPr>
        <p:spPr>
          <a:xfrm>
            <a:off x="4644256" y="1877772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創業知識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930"/>
          <a:stretch>
            <a:fillRect/>
          </a:stretch>
        </p:blipFill>
        <p:spPr>
          <a:xfrm>
            <a:off x="7864654" y="241565"/>
            <a:ext cx="3702348" cy="6523979"/>
          </a:xfrm>
          <a:prstGeom prst="rect">
            <a:avLst/>
          </a:prstGeom>
        </p:spPr>
      </p:pic>
      <p:sp>
        <p:nvSpPr>
          <p:cNvPr id="749" name="拍攝畫風呈現"/>
          <p:cNvSpPr txBox="1">
            <a:spLocks noGrp="1"/>
          </p:cNvSpPr>
          <p:nvPr>
            <p:ph type="title" idx="4294967295"/>
          </p:nvPr>
        </p:nvSpPr>
        <p:spPr>
          <a:xfrm>
            <a:off x="665533" y="-415108"/>
            <a:ext cx="6176249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拍攝畫風呈現</a:t>
            </a:r>
          </a:p>
        </p:txBody>
      </p:sp>
      <p:sp>
        <p:nvSpPr>
          <p:cNvPr id="750" name="直立拍攝"/>
          <p:cNvSpPr txBox="1"/>
          <p:nvPr/>
        </p:nvSpPr>
        <p:spPr>
          <a:xfrm>
            <a:off x="-8725" y="3150428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直立拍攝</a:t>
            </a:r>
          </a:p>
        </p:txBody>
      </p:sp>
      <p:sp>
        <p:nvSpPr>
          <p:cNvPr id="751" name="凸顯人物特點"/>
          <p:cNvSpPr txBox="1"/>
          <p:nvPr/>
        </p:nvSpPr>
        <p:spPr>
          <a:xfrm>
            <a:off x="4418329" y="1823529"/>
            <a:ext cx="32283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凸顯人物特點</a:t>
            </a:r>
          </a:p>
        </p:txBody>
      </p:sp>
      <p:sp>
        <p:nvSpPr>
          <p:cNvPr id="752" name="與用戶距離感近"/>
          <p:cNvSpPr txBox="1"/>
          <p:nvPr/>
        </p:nvSpPr>
        <p:spPr>
          <a:xfrm>
            <a:off x="4119131" y="2890267"/>
            <a:ext cx="37490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與用戶距離感近</a:t>
            </a:r>
          </a:p>
        </p:txBody>
      </p:sp>
      <p:sp>
        <p:nvSpPr>
          <p:cNvPr id="753" name="視覺衝擊感強"/>
          <p:cNvSpPr txBox="1"/>
          <p:nvPr/>
        </p:nvSpPr>
        <p:spPr>
          <a:xfrm>
            <a:off x="4481829" y="3925995"/>
            <a:ext cx="32283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視覺衝擊感強</a:t>
            </a:r>
          </a:p>
        </p:txBody>
      </p:sp>
      <p:sp>
        <p:nvSpPr>
          <p:cNvPr id="754" name="比例配置：9:16"/>
          <p:cNvSpPr txBox="1"/>
          <p:nvPr/>
        </p:nvSpPr>
        <p:spPr>
          <a:xfrm>
            <a:off x="4135011" y="5037921"/>
            <a:ext cx="3717277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比例配置：9:16</a:t>
            </a:r>
          </a:p>
        </p:txBody>
      </p:sp>
      <p:sp>
        <p:nvSpPr>
          <p:cNvPr id="755" name="箭頭"/>
          <p:cNvSpPr/>
          <p:nvPr/>
        </p:nvSpPr>
        <p:spPr>
          <a:xfrm>
            <a:off x="2365027" y="3365543"/>
            <a:ext cx="1618092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6" name="（豎屏）"/>
          <p:cNvSpPr txBox="1"/>
          <p:nvPr/>
        </p:nvSpPr>
        <p:spPr>
          <a:xfrm>
            <a:off x="-8725" y="3892549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（豎屏）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5358" b="15216"/>
          <a:stretch>
            <a:fillRect/>
          </a:stretch>
        </p:blipFill>
        <p:spPr>
          <a:xfrm>
            <a:off x="7834845" y="-1"/>
            <a:ext cx="4854441" cy="6857911"/>
          </a:xfrm>
          <a:prstGeom prst="rect">
            <a:avLst/>
          </a:prstGeom>
        </p:spPr>
      </p:pic>
      <p:sp>
        <p:nvSpPr>
          <p:cNvPr id="759" name="拍攝畫風呈現"/>
          <p:cNvSpPr txBox="1">
            <a:spLocks noGrp="1"/>
          </p:cNvSpPr>
          <p:nvPr>
            <p:ph type="title" idx="4294967295"/>
          </p:nvPr>
        </p:nvSpPr>
        <p:spPr>
          <a:xfrm>
            <a:off x="665533" y="-415108"/>
            <a:ext cx="6176249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拍攝畫風呈現</a:t>
            </a:r>
          </a:p>
        </p:txBody>
      </p:sp>
      <p:sp>
        <p:nvSpPr>
          <p:cNvPr id="760" name="橫向拍攝"/>
          <p:cNvSpPr txBox="1"/>
          <p:nvPr/>
        </p:nvSpPr>
        <p:spPr>
          <a:xfrm>
            <a:off x="-8725" y="3150428"/>
            <a:ext cx="2136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橫向拍攝</a:t>
            </a:r>
          </a:p>
        </p:txBody>
      </p:sp>
      <p:sp>
        <p:nvSpPr>
          <p:cNvPr id="761" name="凸顯標題重要性"/>
          <p:cNvSpPr txBox="1"/>
          <p:nvPr/>
        </p:nvSpPr>
        <p:spPr>
          <a:xfrm>
            <a:off x="4030231" y="2342670"/>
            <a:ext cx="37490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凸顯標題重要性</a:t>
            </a:r>
          </a:p>
        </p:txBody>
      </p:sp>
      <p:sp>
        <p:nvSpPr>
          <p:cNvPr id="762" name="版面配置多元化"/>
          <p:cNvSpPr txBox="1"/>
          <p:nvPr/>
        </p:nvSpPr>
        <p:spPr>
          <a:xfrm>
            <a:off x="4081031" y="3449067"/>
            <a:ext cx="37490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版面配置多元化</a:t>
            </a:r>
          </a:p>
        </p:txBody>
      </p:sp>
      <p:sp>
        <p:nvSpPr>
          <p:cNvPr id="763" name="比例配置：9:16"/>
          <p:cNvSpPr txBox="1"/>
          <p:nvPr/>
        </p:nvSpPr>
        <p:spPr>
          <a:xfrm>
            <a:off x="4033411" y="4568021"/>
            <a:ext cx="3717277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比例配置：9:16</a:t>
            </a:r>
          </a:p>
        </p:txBody>
      </p:sp>
      <p:sp>
        <p:nvSpPr>
          <p:cNvPr id="764" name="箭頭"/>
          <p:cNvSpPr/>
          <p:nvPr/>
        </p:nvSpPr>
        <p:spPr>
          <a:xfrm>
            <a:off x="2365027" y="3365543"/>
            <a:ext cx="1618092" cy="888914"/>
          </a:xfrm>
          <a:prstGeom prst="rightArrow">
            <a:avLst>
              <a:gd name="adj1" fmla="val 32000"/>
              <a:gd name="adj2" fmla="val 7732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5" name="（橫屏）"/>
          <p:cNvSpPr txBox="1"/>
          <p:nvPr/>
        </p:nvSpPr>
        <p:spPr>
          <a:xfrm>
            <a:off x="-8725" y="3892549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（橫屏）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01</a:t>
            </a:r>
          </a:p>
        </p:txBody>
      </p:sp>
      <p:sp>
        <p:nvSpPr>
          <p:cNvPr id="14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538609" y="220979"/>
            <a:ext cx="245402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2" name="TextBox 6"/>
          <p:cNvSpPr txBox="1"/>
          <p:nvPr/>
        </p:nvSpPr>
        <p:spPr>
          <a:xfrm>
            <a:off x="4277590" y="377471"/>
            <a:ext cx="4125134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自媒體時代</a:t>
            </a:r>
          </a:p>
        </p:txBody>
      </p:sp>
      <p:sp>
        <p:nvSpPr>
          <p:cNvPr id="143" name="TextBox 7"/>
          <p:cNvSpPr txBox="1"/>
          <p:nvPr/>
        </p:nvSpPr>
        <p:spPr>
          <a:xfrm>
            <a:off x="1702087" y="1566969"/>
            <a:ext cx="8901001" cy="112090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32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以自己為主軸，向外發布自己本身的事實與新聞 </a:t>
            </a:r>
          </a:p>
        </p:txBody>
      </p:sp>
      <p:sp>
        <p:nvSpPr>
          <p:cNvPr id="144" name="一種能提供與分享他們本身的路徑"/>
          <p:cNvSpPr txBox="1"/>
          <p:nvPr/>
        </p:nvSpPr>
        <p:spPr>
          <a:xfrm>
            <a:off x="2945129" y="2417826"/>
            <a:ext cx="63017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32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一種能提供與分享他們本身的路徑 </a:t>
            </a:r>
          </a:p>
        </p:txBody>
      </p:sp>
      <p:sp>
        <p:nvSpPr>
          <p:cNvPr id="145" name="核心關鍵在於 『自己身上』成為線上影響力"/>
          <p:cNvSpPr txBox="1"/>
          <p:nvPr/>
        </p:nvSpPr>
        <p:spPr>
          <a:xfrm>
            <a:off x="2138117" y="3241580"/>
            <a:ext cx="8028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32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 核心關鍵在於 『自己身上』成為線上影響力</a:t>
            </a:r>
          </a:p>
        </p:txBody>
      </p:sp>
      <p:sp>
        <p:nvSpPr>
          <p:cNvPr id="146" name="橢圓形"/>
          <p:cNvSpPr/>
          <p:nvPr/>
        </p:nvSpPr>
        <p:spPr>
          <a:xfrm>
            <a:off x="811372" y="3827738"/>
            <a:ext cx="3237350" cy="3027617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7" name="橢圓形"/>
          <p:cNvSpPr/>
          <p:nvPr/>
        </p:nvSpPr>
        <p:spPr>
          <a:xfrm>
            <a:off x="1880660" y="4932779"/>
            <a:ext cx="2020764" cy="1935641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8" name="新媒體"/>
          <p:cNvSpPr txBox="1"/>
          <p:nvPr/>
        </p:nvSpPr>
        <p:spPr>
          <a:xfrm>
            <a:off x="1683946" y="4230088"/>
            <a:ext cx="1590039" cy="777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900">
                <a:solidFill>
                  <a:srgbClr val="000000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新媒體</a:t>
            </a:r>
          </a:p>
        </p:txBody>
      </p:sp>
      <p:sp>
        <p:nvSpPr>
          <p:cNvPr id="149" name="自媒體"/>
          <p:cNvSpPr txBox="1"/>
          <p:nvPr/>
        </p:nvSpPr>
        <p:spPr>
          <a:xfrm>
            <a:off x="2019822" y="5583671"/>
            <a:ext cx="17424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自媒體</a:t>
            </a:r>
          </a:p>
        </p:txBody>
      </p:sp>
      <p:sp>
        <p:nvSpPr>
          <p:cNvPr id="150" name="線條"/>
          <p:cNvSpPr/>
          <p:nvPr/>
        </p:nvSpPr>
        <p:spPr>
          <a:xfrm>
            <a:off x="3510122" y="4497847"/>
            <a:ext cx="279172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151" name="線條"/>
          <p:cNvSpPr/>
          <p:nvPr/>
        </p:nvSpPr>
        <p:spPr>
          <a:xfrm>
            <a:off x="3916252" y="5900599"/>
            <a:ext cx="27917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/>
        </p:txBody>
      </p:sp>
      <p:sp>
        <p:nvSpPr>
          <p:cNvPr id="152" name="與互聯網相關形式出現"/>
          <p:cNvSpPr txBox="1"/>
          <p:nvPr/>
        </p:nvSpPr>
        <p:spPr>
          <a:xfrm>
            <a:off x="6537982" y="4179038"/>
            <a:ext cx="53111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與互聯網相關形式出現</a:t>
            </a:r>
          </a:p>
        </p:txBody>
      </p:sp>
      <p:sp>
        <p:nvSpPr>
          <p:cNvPr id="153" name="新媒體裡最不像媒體的媒體"/>
          <p:cNvSpPr txBox="1"/>
          <p:nvPr/>
        </p:nvSpPr>
        <p:spPr>
          <a:xfrm>
            <a:off x="6776784" y="5629396"/>
            <a:ext cx="5565142" cy="52298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新媒體裡最不像媒體的媒體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76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769" name="TextBox 6"/>
          <p:cNvSpPr txBox="1"/>
          <p:nvPr/>
        </p:nvSpPr>
        <p:spPr>
          <a:xfrm>
            <a:off x="3962098" y="3141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帳號內容風格</a:t>
            </a:r>
          </a:p>
        </p:txBody>
      </p:sp>
      <p:sp>
        <p:nvSpPr>
          <p:cNvPr id="770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771" name="常見的視頻呈現內容方向"/>
          <p:cNvSpPr txBox="1"/>
          <p:nvPr/>
        </p:nvSpPr>
        <p:spPr>
          <a:xfrm>
            <a:off x="2900678" y="1655346"/>
            <a:ext cx="6390639" cy="65849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常見的視頻呈現內容方向</a:t>
            </a:r>
          </a:p>
        </p:txBody>
      </p:sp>
      <p:sp>
        <p:nvSpPr>
          <p:cNvPr id="772" name="矩形"/>
          <p:cNvSpPr/>
          <p:nvPr/>
        </p:nvSpPr>
        <p:spPr>
          <a:xfrm>
            <a:off x="202798" y="2573037"/>
            <a:ext cx="3155078" cy="11585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3" name="真人口播出境"/>
          <p:cNvSpPr txBox="1"/>
          <p:nvPr/>
        </p:nvSpPr>
        <p:spPr>
          <a:xfrm>
            <a:off x="280465" y="2823050"/>
            <a:ext cx="29997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真人口播出境</a:t>
            </a:r>
          </a:p>
        </p:txBody>
      </p:sp>
      <p:sp>
        <p:nvSpPr>
          <p:cNvPr id="774" name="矩形"/>
          <p:cNvSpPr/>
          <p:nvPr/>
        </p:nvSpPr>
        <p:spPr>
          <a:xfrm>
            <a:off x="4810897" y="2573037"/>
            <a:ext cx="2399609" cy="11585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5" name="過程展示"/>
          <p:cNvSpPr txBox="1"/>
          <p:nvPr/>
        </p:nvSpPr>
        <p:spPr>
          <a:xfrm>
            <a:off x="4993430" y="2823050"/>
            <a:ext cx="20345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過程展示</a:t>
            </a:r>
          </a:p>
        </p:txBody>
      </p:sp>
      <p:sp>
        <p:nvSpPr>
          <p:cNvPr id="776" name="矩形"/>
          <p:cNvSpPr/>
          <p:nvPr/>
        </p:nvSpPr>
        <p:spPr>
          <a:xfrm>
            <a:off x="9203094" y="2573037"/>
            <a:ext cx="2399609" cy="11585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7" name="創意表達"/>
          <p:cNvSpPr txBox="1"/>
          <p:nvPr/>
        </p:nvSpPr>
        <p:spPr>
          <a:xfrm>
            <a:off x="9420128" y="2823050"/>
            <a:ext cx="20345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創意表達</a:t>
            </a:r>
          </a:p>
        </p:txBody>
      </p:sp>
      <p:sp>
        <p:nvSpPr>
          <p:cNvPr id="778" name="出鏡人：1人口述"/>
          <p:cNvSpPr txBox="1"/>
          <p:nvPr/>
        </p:nvSpPr>
        <p:spPr>
          <a:xfrm>
            <a:off x="320775" y="3990755"/>
            <a:ext cx="2982213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出鏡人：1人口述</a:t>
            </a:r>
          </a:p>
        </p:txBody>
      </p:sp>
      <p:sp>
        <p:nvSpPr>
          <p:cNvPr id="779" name="鏡頭呈現：固定視角"/>
          <p:cNvSpPr txBox="1"/>
          <p:nvPr/>
        </p:nvSpPr>
        <p:spPr>
          <a:xfrm>
            <a:off x="-14472" y="4794597"/>
            <a:ext cx="3533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鏡頭呈現：固定視角</a:t>
            </a:r>
          </a:p>
        </p:txBody>
      </p:sp>
      <p:sp>
        <p:nvSpPr>
          <p:cNvPr id="780" name="人物景別：中景/特寫"/>
          <p:cNvSpPr txBox="1"/>
          <p:nvPr/>
        </p:nvSpPr>
        <p:spPr>
          <a:xfrm>
            <a:off x="-97721" y="5522241"/>
            <a:ext cx="3699636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人物景別：中景/特寫</a:t>
            </a:r>
          </a:p>
        </p:txBody>
      </p:sp>
      <p:sp>
        <p:nvSpPr>
          <p:cNvPr id="781" name="上手難度：簡單"/>
          <p:cNvSpPr txBox="1"/>
          <p:nvPr/>
        </p:nvSpPr>
        <p:spPr>
          <a:xfrm>
            <a:off x="366527" y="6237183"/>
            <a:ext cx="2771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上手難度：簡單</a:t>
            </a:r>
          </a:p>
        </p:txBody>
      </p:sp>
      <p:sp>
        <p:nvSpPr>
          <p:cNvPr id="782" name="出鏡人：1人口述"/>
          <p:cNvSpPr txBox="1"/>
          <p:nvPr/>
        </p:nvSpPr>
        <p:spPr>
          <a:xfrm>
            <a:off x="4329791" y="3990755"/>
            <a:ext cx="2982213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出鏡人：1人口述</a:t>
            </a:r>
          </a:p>
        </p:txBody>
      </p:sp>
      <p:sp>
        <p:nvSpPr>
          <p:cNvPr id="783" name="鏡頭呈現：多視角穿插"/>
          <p:cNvSpPr txBox="1"/>
          <p:nvPr/>
        </p:nvSpPr>
        <p:spPr>
          <a:xfrm>
            <a:off x="3863828" y="4723663"/>
            <a:ext cx="3914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鏡頭呈現：多視角穿插</a:t>
            </a:r>
          </a:p>
        </p:txBody>
      </p:sp>
      <p:sp>
        <p:nvSpPr>
          <p:cNvPr id="784" name="人物景別：多種畫面穿插"/>
          <p:cNvSpPr txBox="1"/>
          <p:nvPr/>
        </p:nvSpPr>
        <p:spPr>
          <a:xfrm>
            <a:off x="3673328" y="5522241"/>
            <a:ext cx="41554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人物景別：多種畫面穿插</a:t>
            </a:r>
          </a:p>
        </p:txBody>
      </p:sp>
      <p:sp>
        <p:nvSpPr>
          <p:cNvPr id="785" name="上手難度：中等"/>
          <p:cNvSpPr txBox="1"/>
          <p:nvPr/>
        </p:nvSpPr>
        <p:spPr>
          <a:xfrm>
            <a:off x="4374093" y="6211783"/>
            <a:ext cx="2771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上手難度：中等</a:t>
            </a:r>
          </a:p>
        </p:txBody>
      </p:sp>
      <p:sp>
        <p:nvSpPr>
          <p:cNvPr id="786" name="出鏡人：根據主題"/>
          <p:cNvSpPr txBox="1"/>
          <p:nvPr/>
        </p:nvSpPr>
        <p:spPr>
          <a:xfrm>
            <a:off x="8836189" y="3990755"/>
            <a:ext cx="3152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出鏡人：根據主題</a:t>
            </a:r>
          </a:p>
        </p:txBody>
      </p:sp>
      <p:sp>
        <p:nvSpPr>
          <p:cNvPr id="787" name="鏡頭呈現：多視角穿插"/>
          <p:cNvSpPr txBox="1"/>
          <p:nvPr/>
        </p:nvSpPr>
        <p:spPr>
          <a:xfrm>
            <a:off x="8281182" y="4769197"/>
            <a:ext cx="3914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鏡頭呈現：多視角穿插</a:t>
            </a:r>
          </a:p>
        </p:txBody>
      </p:sp>
      <p:sp>
        <p:nvSpPr>
          <p:cNvPr id="788" name="人物景別：多種畫面穿插"/>
          <p:cNvSpPr txBox="1"/>
          <p:nvPr/>
        </p:nvSpPr>
        <p:spPr>
          <a:xfrm>
            <a:off x="8014482" y="5509541"/>
            <a:ext cx="41554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人物景別：多種畫面穿插</a:t>
            </a:r>
          </a:p>
        </p:txBody>
      </p:sp>
      <p:sp>
        <p:nvSpPr>
          <p:cNvPr id="789" name="上手難度：根據題材"/>
          <p:cNvSpPr txBox="1"/>
          <p:nvPr/>
        </p:nvSpPr>
        <p:spPr>
          <a:xfrm>
            <a:off x="8512264" y="6226389"/>
            <a:ext cx="3533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上手難度：根據題材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79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793" name="TextBox 6"/>
          <p:cNvSpPr txBox="1"/>
          <p:nvPr/>
        </p:nvSpPr>
        <p:spPr>
          <a:xfrm>
            <a:off x="3962098" y="3141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帳號內容風格</a:t>
            </a:r>
          </a:p>
        </p:txBody>
      </p:sp>
      <p:sp>
        <p:nvSpPr>
          <p:cNvPr id="794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795" name="常見的視頻呈現內容方向"/>
          <p:cNvSpPr txBox="1"/>
          <p:nvPr/>
        </p:nvSpPr>
        <p:spPr>
          <a:xfrm>
            <a:off x="2900678" y="1655346"/>
            <a:ext cx="6390639" cy="65849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常見的視頻呈現內容方向</a:t>
            </a:r>
          </a:p>
        </p:txBody>
      </p:sp>
      <p:sp>
        <p:nvSpPr>
          <p:cNvPr id="796" name="矩形"/>
          <p:cNvSpPr/>
          <p:nvPr/>
        </p:nvSpPr>
        <p:spPr>
          <a:xfrm>
            <a:off x="1809318" y="2609802"/>
            <a:ext cx="3013722" cy="11585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7" name="故事小劇場"/>
          <p:cNvSpPr txBox="1"/>
          <p:nvPr/>
        </p:nvSpPr>
        <p:spPr>
          <a:xfrm>
            <a:off x="2057607" y="2902931"/>
            <a:ext cx="25171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故事小劇場</a:t>
            </a:r>
          </a:p>
        </p:txBody>
      </p:sp>
      <p:sp>
        <p:nvSpPr>
          <p:cNvPr id="798" name="矩形"/>
          <p:cNvSpPr/>
          <p:nvPr/>
        </p:nvSpPr>
        <p:spPr>
          <a:xfrm>
            <a:off x="7932362" y="2614819"/>
            <a:ext cx="2362751" cy="1158521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9" name="敘事vlog"/>
          <p:cNvSpPr txBox="1"/>
          <p:nvPr/>
        </p:nvSpPr>
        <p:spPr>
          <a:xfrm>
            <a:off x="8149394" y="2864831"/>
            <a:ext cx="2074112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敘事vlog</a:t>
            </a:r>
          </a:p>
        </p:txBody>
      </p:sp>
      <p:sp>
        <p:nvSpPr>
          <p:cNvPr id="800" name="出鏡人：1~5人（依據狀況）"/>
          <p:cNvSpPr txBox="1"/>
          <p:nvPr/>
        </p:nvSpPr>
        <p:spPr>
          <a:xfrm>
            <a:off x="842090" y="3870682"/>
            <a:ext cx="4948173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出鏡人：1~5人（依據狀況）</a:t>
            </a:r>
          </a:p>
        </p:txBody>
      </p:sp>
      <p:sp>
        <p:nvSpPr>
          <p:cNvPr id="801" name="鏡頭呈現：多視角穿插"/>
          <p:cNvSpPr txBox="1"/>
          <p:nvPr/>
        </p:nvSpPr>
        <p:spPr>
          <a:xfrm>
            <a:off x="1308308" y="4492538"/>
            <a:ext cx="3914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鏡頭呈現：多視角穿插</a:t>
            </a:r>
          </a:p>
        </p:txBody>
      </p:sp>
      <p:sp>
        <p:nvSpPr>
          <p:cNvPr id="802" name="人物景別：多種畫面穿插"/>
          <p:cNvSpPr txBox="1"/>
          <p:nvPr/>
        </p:nvSpPr>
        <p:spPr>
          <a:xfrm>
            <a:off x="1213753" y="5182897"/>
            <a:ext cx="4295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人物景別：多種畫面穿插</a:t>
            </a:r>
          </a:p>
        </p:txBody>
      </p:sp>
      <p:sp>
        <p:nvSpPr>
          <p:cNvPr id="803" name="上手難度：難"/>
          <p:cNvSpPr txBox="1"/>
          <p:nvPr/>
        </p:nvSpPr>
        <p:spPr>
          <a:xfrm>
            <a:off x="2140852" y="5886342"/>
            <a:ext cx="2390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上手難度：難</a:t>
            </a:r>
          </a:p>
        </p:txBody>
      </p:sp>
      <p:sp>
        <p:nvSpPr>
          <p:cNvPr id="804" name="出鏡人：1人＋口述（旁白）"/>
          <p:cNvSpPr txBox="1"/>
          <p:nvPr/>
        </p:nvSpPr>
        <p:spPr>
          <a:xfrm>
            <a:off x="6742844" y="3870682"/>
            <a:ext cx="4887213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出鏡人：1人＋口述（旁白）</a:t>
            </a:r>
          </a:p>
        </p:txBody>
      </p:sp>
      <p:sp>
        <p:nvSpPr>
          <p:cNvPr id="805" name="鏡頭呈現：多視角穿插"/>
          <p:cNvSpPr txBox="1"/>
          <p:nvPr/>
        </p:nvSpPr>
        <p:spPr>
          <a:xfrm>
            <a:off x="7090367" y="4510686"/>
            <a:ext cx="3914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鏡頭呈現：多視角穿插</a:t>
            </a:r>
          </a:p>
        </p:txBody>
      </p:sp>
      <p:sp>
        <p:nvSpPr>
          <p:cNvPr id="806" name="人物景別：多種畫面穿插"/>
          <p:cNvSpPr txBox="1"/>
          <p:nvPr/>
        </p:nvSpPr>
        <p:spPr>
          <a:xfrm>
            <a:off x="7019294" y="5184351"/>
            <a:ext cx="4295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人物景別：多種畫面穿插</a:t>
            </a:r>
          </a:p>
        </p:txBody>
      </p:sp>
      <p:sp>
        <p:nvSpPr>
          <p:cNvPr id="807" name="上手難度：中等"/>
          <p:cNvSpPr txBox="1"/>
          <p:nvPr/>
        </p:nvSpPr>
        <p:spPr>
          <a:xfrm>
            <a:off x="7743194" y="5851670"/>
            <a:ext cx="2771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上手難度：中等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810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811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812" name="第五堂：腳本與文案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第五堂：腳本與文案</a:t>
            </a:r>
          </a:p>
        </p:txBody>
      </p:sp>
      <p:sp>
        <p:nvSpPr>
          <p:cNvPr id="813" name="創造吸引人的文案寫法"/>
          <p:cNvSpPr txBox="1"/>
          <p:nvPr/>
        </p:nvSpPr>
        <p:spPr>
          <a:xfrm>
            <a:off x="23293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創造吸引人的文案寫法</a:t>
            </a: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81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817" name="TextBox 6"/>
          <p:cNvSpPr txBox="1"/>
          <p:nvPr/>
        </p:nvSpPr>
        <p:spPr>
          <a:xfrm>
            <a:off x="3784298" y="542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短視頻腳本設計</a:t>
            </a:r>
          </a:p>
        </p:txBody>
      </p:sp>
      <p:sp>
        <p:nvSpPr>
          <p:cNvPr id="818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819" name="製作視頻的五大步驟方向"/>
          <p:cNvSpPr txBox="1"/>
          <p:nvPr/>
        </p:nvSpPr>
        <p:spPr>
          <a:xfrm>
            <a:off x="3282021" y="1905594"/>
            <a:ext cx="5971539" cy="6215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製作視頻的五大步驟方向</a:t>
            </a:r>
          </a:p>
        </p:txBody>
      </p:sp>
      <p:sp>
        <p:nvSpPr>
          <p:cNvPr id="820" name="矩形"/>
          <p:cNvSpPr/>
          <p:nvPr/>
        </p:nvSpPr>
        <p:spPr>
          <a:xfrm>
            <a:off x="743287" y="3051436"/>
            <a:ext cx="1993402" cy="126312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1" name="確定選題"/>
          <p:cNvSpPr txBox="1"/>
          <p:nvPr/>
        </p:nvSpPr>
        <p:spPr>
          <a:xfrm>
            <a:off x="773518" y="3409187"/>
            <a:ext cx="1932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確定選題</a:t>
            </a:r>
          </a:p>
        </p:txBody>
      </p:sp>
      <p:sp>
        <p:nvSpPr>
          <p:cNvPr id="822" name="箭頭"/>
          <p:cNvSpPr/>
          <p:nvPr/>
        </p:nvSpPr>
        <p:spPr>
          <a:xfrm>
            <a:off x="3020274" y="3161017"/>
            <a:ext cx="1803837" cy="1043965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3" name="矩形"/>
          <p:cNvSpPr/>
          <p:nvPr/>
        </p:nvSpPr>
        <p:spPr>
          <a:xfrm>
            <a:off x="5137927" y="3051436"/>
            <a:ext cx="1993403" cy="126312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4" name="轉寫腳本"/>
          <p:cNvSpPr txBox="1"/>
          <p:nvPr/>
        </p:nvSpPr>
        <p:spPr>
          <a:xfrm>
            <a:off x="5168158" y="3409187"/>
            <a:ext cx="1932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轉寫腳本</a:t>
            </a:r>
          </a:p>
        </p:txBody>
      </p:sp>
      <p:sp>
        <p:nvSpPr>
          <p:cNvPr id="825" name="箭頭"/>
          <p:cNvSpPr/>
          <p:nvPr/>
        </p:nvSpPr>
        <p:spPr>
          <a:xfrm>
            <a:off x="7445146" y="3161017"/>
            <a:ext cx="1803836" cy="1043965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6" name="矩形"/>
          <p:cNvSpPr/>
          <p:nvPr/>
        </p:nvSpPr>
        <p:spPr>
          <a:xfrm>
            <a:off x="9593029" y="3051436"/>
            <a:ext cx="1993403" cy="126312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7" name="進行拍攝"/>
          <p:cNvSpPr txBox="1"/>
          <p:nvPr/>
        </p:nvSpPr>
        <p:spPr>
          <a:xfrm>
            <a:off x="9623259" y="3409187"/>
            <a:ext cx="1932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進行拍攝</a:t>
            </a:r>
          </a:p>
        </p:txBody>
      </p:sp>
      <p:sp>
        <p:nvSpPr>
          <p:cNvPr id="828" name="矩形"/>
          <p:cNvSpPr/>
          <p:nvPr/>
        </p:nvSpPr>
        <p:spPr>
          <a:xfrm>
            <a:off x="2728200" y="4882693"/>
            <a:ext cx="1993403" cy="126312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9" name="進行剪接"/>
          <p:cNvSpPr txBox="1"/>
          <p:nvPr/>
        </p:nvSpPr>
        <p:spPr>
          <a:xfrm>
            <a:off x="2758431" y="5240445"/>
            <a:ext cx="1932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進行剪接</a:t>
            </a:r>
          </a:p>
        </p:txBody>
      </p:sp>
      <p:sp>
        <p:nvSpPr>
          <p:cNvPr id="830" name="箭頭"/>
          <p:cNvSpPr/>
          <p:nvPr/>
        </p:nvSpPr>
        <p:spPr>
          <a:xfrm>
            <a:off x="5365874" y="4992275"/>
            <a:ext cx="1803836" cy="1043965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1" name="矩形"/>
          <p:cNvSpPr/>
          <p:nvPr/>
        </p:nvSpPr>
        <p:spPr>
          <a:xfrm>
            <a:off x="8055372" y="4882693"/>
            <a:ext cx="1993403" cy="126312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2" name="上傳視頻"/>
          <p:cNvSpPr txBox="1"/>
          <p:nvPr/>
        </p:nvSpPr>
        <p:spPr>
          <a:xfrm>
            <a:off x="8085604" y="5240445"/>
            <a:ext cx="1932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上傳視頻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83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836" name="TextBox 6"/>
          <p:cNvSpPr txBox="1"/>
          <p:nvPr/>
        </p:nvSpPr>
        <p:spPr>
          <a:xfrm>
            <a:off x="4821056" y="332406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確定選題</a:t>
            </a:r>
          </a:p>
        </p:txBody>
      </p:sp>
      <p:sp>
        <p:nvSpPr>
          <p:cNvPr id="83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838" name="確定視頻要講的主要內容，表達的主題思想"/>
          <p:cNvSpPr txBox="1"/>
          <p:nvPr/>
        </p:nvSpPr>
        <p:spPr>
          <a:xfrm>
            <a:off x="1283273" y="1668392"/>
            <a:ext cx="10238739" cy="6215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確定視頻要講的主要內容，表達的主題思想</a:t>
            </a:r>
          </a:p>
        </p:txBody>
      </p:sp>
      <p:pic>
        <p:nvPicPr>
          <p:cNvPr id="839" name="截圖 2021-10-11 下午4.58.30.png" descr="截圖 2021-10-11 下午4.58.3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907" y="2493283"/>
            <a:ext cx="9717473" cy="419487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84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843" name="TextBox 6"/>
          <p:cNvSpPr txBox="1"/>
          <p:nvPr/>
        </p:nvSpPr>
        <p:spPr>
          <a:xfrm>
            <a:off x="4515163" y="834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搭建選題庫</a:t>
            </a:r>
          </a:p>
        </p:txBody>
      </p:sp>
      <p:sp>
        <p:nvSpPr>
          <p:cNvPr id="844" name="、"/>
          <p:cNvSpPr txBox="1"/>
          <p:nvPr/>
        </p:nvSpPr>
        <p:spPr>
          <a:xfrm>
            <a:off x="5188608" y="76653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845" name="選題目的是為了作品的方向，必須注意四點"/>
          <p:cNvSpPr txBox="1"/>
          <p:nvPr/>
        </p:nvSpPr>
        <p:spPr>
          <a:xfrm>
            <a:off x="1803096" y="1335069"/>
            <a:ext cx="9032239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選題目的是為了作品的方向，必須注意四點</a:t>
            </a:r>
          </a:p>
        </p:txBody>
      </p:sp>
      <p:sp>
        <p:nvSpPr>
          <p:cNvPr id="846" name="1.任何選題都要符合帳號定位方向，不能偏離主題"/>
          <p:cNvSpPr txBox="1"/>
          <p:nvPr/>
        </p:nvSpPr>
        <p:spPr>
          <a:xfrm>
            <a:off x="1854342" y="2239925"/>
            <a:ext cx="8421750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1.任何選題都要符合帳號定位方向，</a:t>
            </a:r>
            <a:r>
              <a:rPr>
                <a:solidFill>
                  <a:srgbClr val="EF320D"/>
                </a:solidFill>
              </a:rPr>
              <a:t>不能偏離主題</a:t>
            </a:r>
            <a:endParaRPr>
              <a:solidFill>
                <a:srgbClr val="EF320D"/>
              </a:solidFill>
            </a:endParaRPr>
          </a:p>
        </p:txBody>
      </p:sp>
      <p:sp>
        <p:nvSpPr>
          <p:cNvPr id="847" name="例如：美食類帳號突然跨領域講母嬰類型"/>
          <p:cNvSpPr txBox="1"/>
          <p:nvPr/>
        </p:nvSpPr>
        <p:spPr>
          <a:xfrm>
            <a:off x="2805429" y="2836544"/>
            <a:ext cx="6962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例如：美食類帳號突然跨領域講母嬰類型</a:t>
            </a:r>
          </a:p>
        </p:txBody>
      </p:sp>
      <p:sp>
        <p:nvSpPr>
          <p:cNvPr id="848" name="2.製作選題素材庫，短視頻選題不是靈感，而是想"/>
          <p:cNvSpPr txBox="1"/>
          <p:nvPr/>
        </p:nvSpPr>
        <p:spPr>
          <a:xfrm>
            <a:off x="1974024" y="3462898"/>
            <a:ext cx="8421750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2.製作選題素材庫，</a:t>
            </a:r>
            <a:r>
              <a:rPr>
                <a:solidFill>
                  <a:srgbClr val="EF160D"/>
                </a:solidFill>
              </a:rPr>
              <a:t>短視頻選題不是靈感</a:t>
            </a:r>
            <a:r>
              <a:t>，而是想</a:t>
            </a:r>
          </a:p>
        </p:txBody>
      </p:sp>
      <p:sp>
        <p:nvSpPr>
          <p:cNvPr id="849" name="好許多選題，根據狀況，在選題庫找到適合製作"/>
          <p:cNvSpPr txBox="1"/>
          <p:nvPr/>
        </p:nvSpPr>
        <p:spPr>
          <a:xfrm>
            <a:off x="2266646" y="4003991"/>
            <a:ext cx="8105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好許多選題，根據狀況，在選題庫找到適合製作</a:t>
            </a:r>
          </a:p>
        </p:txBody>
      </p:sp>
      <p:sp>
        <p:nvSpPr>
          <p:cNvPr id="850" name="3.選題不是視頻的標題，而是創作中心思想"/>
          <p:cNvSpPr txBox="1"/>
          <p:nvPr/>
        </p:nvSpPr>
        <p:spPr>
          <a:xfrm>
            <a:off x="2425842" y="4705007"/>
            <a:ext cx="7278750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3.選題不是視頻的標題，而是創作中心思想</a:t>
            </a:r>
          </a:p>
        </p:txBody>
      </p:sp>
      <p:sp>
        <p:nvSpPr>
          <p:cNvPr id="851" name="並不是作為文案標題"/>
          <p:cNvSpPr txBox="1"/>
          <p:nvPr/>
        </p:nvSpPr>
        <p:spPr>
          <a:xfrm>
            <a:off x="4281770" y="5332272"/>
            <a:ext cx="3533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並</a:t>
            </a:r>
            <a:r>
              <a:rPr>
                <a:solidFill>
                  <a:srgbClr val="EF310D"/>
                </a:solidFill>
              </a:rPr>
              <a:t>不是作為文案標題</a:t>
            </a:r>
            <a:endParaRPr>
              <a:solidFill>
                <a:srgbClr val="EF310D"/>
              </a:solidFill>
            </a:endParaRPr>
          </a:p>
        </p:txBody>
      </p:sp>
      <p:sp>
        <p:nvSpPr>
          <p:cNvPr id="852" name="4.每個選題都要做到新、奇、趣、廣，大家都有共鳴的"/>
          <p:cNvSpPr txBox="1"/>
          <p:nvPr/>
        </p:nvSpPr>
        <p:spPr>
          <a:xfrm>
            <a:off x="1727342" y="6036017"/>
            <a:ext cx="9183750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4.每個選題都要做到</a:t>
            </a:r>
            <a:r>
              <a:rPr>
                <a:solidFill>
                  <a:srgbClr val="EF3721"/>
                </a:solidFill>
              </a:rPr>
              <a:t>新、奇、趣、廣</a:t>
            </a:r>
            <a:r>
              <a:t>，大家都有共鳴的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3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85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856" name="TextBox 6"/>
          <p:cNvSpPr txBox="1"/>
          <p:nvPr/>
        </p:nvSpPr>
        <p:spPr>
          <a:xfrm>
            <a:off x="3377088" y="395730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如何建構腳本內容</a:t>
            </a:r>
          </a:p>
        </p:txBody>
      </p:sp>
      <p:sp>
        <p:nvSpPr>
          <p:cNvPr id="85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858" name="吸引人的內容，需要做到起承轉合"/>
          <p:cNvSpPr txBox="1"/>
          <p:nvPr/>
        </p:nvSpPr>
        <p:spPr>
          <a:xfrm>
            <a:off x="2329178" y="1873627"/>
            <a:ext cx="7533639" cy="58458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吸引人的內容，需要做到起承轉合</a:t>
            </a:r>
          </a:p>
        </p:txBody>
      </p:sp>
      <p:sp>
        <p:nvSpPr>
          <p:cNvPr id="859" name="經歷敘述"/>
          <p:cNvSpPr txBox="1"/>
          <p:nvPr/>
        </p:nvSpPr>
        <p:spPr>
          <a:xfrm>
            <a:off x="-10225" y="2965831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經歷敘述</a:t>
            </a:r>
          </a:p>
        </p:txBody>
      </p:sp>
      <p:sp>
        <p:nvSpPr>
          <p:cNvPr id="860" name="箭頭"/>
          <p:cNvSpPr/>
          <p:nvPr/>
        </p:nvSpPr>
        <p:spPr>
          <a:xfrm>
            <a:off x="1852365" y="2854064"/>
            <a:ext cx="1365141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61" name="產生矛盾"/>
          <p:cNvSpPr txBox="1"/>
          <p:nvPr/>
        </p:nvSpPr>
        <p:spPr>
          <a:xfrm>
            <a:off x="3223553" y="2965831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產生矛盾</a:t>
            </a:r>
          </a:p>
        </p:txBody>
      </p:sp>
      <p:sp>
        <p:nvSpPr>
          <p:cNvPr id="862" name="箭頭"/>
          <p:cNvSpPr/>
          <p:nvPr/>
        </p:nvSpPr>
        <p:spPr>
          <a:xfrm>
            <a:off x="5223114" y="2854064"/>
            <a:ext cx="1510696" cy="820434"/>
          </a:xfrm>
          <a:prstGeom prst="rightArrow">
            <a:avLst>
              <a:gd name="adj1" fmla="val 32000"/>
              <a:gd name="adj2" fmla="val 7822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1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63" name="解決矛盾"/>
          <p:cNvSpPr txBox="1"/>
          <p:nvPr/>
        </p:nvSpPr>
        <p:spPr>
          <a:xfrm>
            <a:off x="6933680" y="2965831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解決矛盾</a:t>
            </a:r>
          </a:p>
        </p:txBody>
      </p:sp>
      <p:sp>
        <p:nvSpPr>
          <p:cNvPr id="864" name="收尾過程"/>
          <p:cNvSpPr txBox="1"/>
          <p:nvPr/>
        </p:nvSpPr>
        <p:spPr>
          <a:xfrm>
            <a:off x="10306709" y="2965831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收尾過程</a:t>
            </a:r>
          </a:p>
        </p:txBody>
      </p:sp>
      <p:sp>
        <p:nvSpPr>
          <p:cNvPr id="865" name="箭頭"/>
          <p:cNvSpPr/>
          <p:nvPr/>
        </p:nvSpPr>
        <p:spPr>
          <a:xfrm>
            <a:off x="8822069" y="2854064"/>
            <a:ext cx="1510695" cy="820434"/>
          </a:xfrm>
          <a:prstGeom prst="rightArrow">
            <a:avLst>
              <a:gd name="adj1" fmla="val 32000"/>
              <a:gd name="adj2" fmla="val 7822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1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66" name="線條"/>
          <p:cNvSpPr/>
          <p:nvPr/>
        </p:nvSpPr>
        <p:spPr>
          <a:xfrm flipV="1">
            <a:off x="929727" y="5477359"/>
            <a:ext cx="1033254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67" name="線條"/>
          <p:cNvSpPr/>
          <p:nvPr/>
        </p:nvSpPr>
        <p:spPr>
          <a:xfrm flipV="1">
            <a:off x="887047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68" name="線條"/>
          <p:cNvSpPr/>
          <p:nvPr/>
        </p:nvSpPr>
        <p:spPr>
          <a:xfrm flipV="1">
            <a:off x="11304951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69" name="線條"/>
          <p:cNvSpPr/>
          <p:nvPr/>
        </p:nvSpPr>
        <p:spPr>
          <a:xfrm flipV="1">
            <a:off x="2789858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70" name="線條"/>
          <p:cNvSpPr/>
          <p:nvPr/>
        </p:nvSpPr>
        <p:spPr>
          <a:xfrm flipV="1">
            <a:off x="5236166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71" name="線條"/>
          <p:cNvSpPr/>
          <p:nvPr/>
        </p:nvSpPr>
        <p:spPr>
          <a:xfrm flipV="1">
            <a:off x="7270943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72" name="線條"/>
          <p:cNvSpPr/>
          <p:nvPr/>
        </p:nvSpPr>
        <p:spPr>
          <a:xfrm flipV="1">
            <a:off x="9585283" y="4842359"/>
            <a:ext cx="2" cy="12700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873" name="開頭"/>
          <p:cNvSpPr txBox="1"/>
          <p:nvPr/>
        </p:nvSpPr>
        <p:spPr>
          <a:xfrm>
            <a:off x="2229789" y="6210119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開頭</a:t>
            </a:r>
          </a:p>
        </p:txBody>
      </p:sp>
      <p:sp>
        <p:nvSpPr>
          <p:cNvPr id="874" name="承接"/>
          <p:cNvSpPr txBox="1"/>
          <p:nvPr/>
        </p:nvSpPr>
        <p:spPr>
          <a:xfrm>
            <a:off x="4676095" y="6210119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承接</a:t>
            </a:r>
          </a:p>
        </p:txBody>
      </p:sp>
      <p:sp>
        <p:nvSpPr>
          <p:cNvPr id="875" name="轉折"/>
          <p:cNvSpPr txBox="1"/>
          <p:nvPr/>
        </p:nvSpPr>
        <p:spPr>
          <a:xfrm>
            <a:off x="6710874" y="6210119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轉折</a:t>
            </a:r>
          </a:p>
        </p:txBody>
      </p:sp>
      <p:sp>
        <p:nvSpPr>
          <p:cNvPr id="876" name="結束"/>
          <p:cNvSpPr txBox="1"/>
          <p:nvPr/>
        </p:nvSpPr>
        <p:spPr>
          <a:xfrm>
            <a:off x="9025212" y="6210119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結束</a:t>
            </a:r>
          </a:p>
        </p:txBody>
      </p:sp>
      <p:sp>
        <p:nvSpPr>
          <p:cNvPr id="877" name="橢圓形"/>
          <p:cNvSpPr/>
          <p:nvPr/>
        </p:nvSpPr>
        <p:spPr>
          <a:xfrm>
            <a:off x="2229789" y="4297142"/>
            <a:ext cx="1120143" cy="1081932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8" name="橢圓形"/>
          <p:cNvSpPr/>
          <p:nvPr/>
        </p:nvSpPr>
        <p:spPr>
          <a:xfrm>
            <a:off x="4676095" y="4297142"/>
            <a:ext cx="1120141" cy="1081932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9" name="橢圓形"/>
          <p:cNvSpPr/>
          <p:nvPr/>
        </p:nvSpPr>
        <p:spPr>
          <a:xfrm>
            <a:off x="6710874" y="3727717"/>
            <a:ext cx="1120143" cy="1081933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0" name="橢圓形"/>
          <p:cNvSpPr/>
          <p:nvPr/>
        </p:nvSpPr>
        <p:spPr>
          <a:xfrm>
            <a:off x="9025212" y="4170667"/>
            <a:ext cx="1120143" cy="1081933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1" name="起"/>
          <p:cNvSpPr txBox="1"/>
          <p:nvPr/>
        </p:nvSpPr>
        <p:spPr>
          <a:xfrm>
            <a:off x="2458389" y="4539658"/>
            <a:ext cx="61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起</a:t>
            </a:r>
          </a:p>
        </p:txBody>
      </p:sp>
      <p:sp>
        <p:nvSpPr>
          <p:cNvPr id="882" name="承"/>
          <p:cNvSpPr txBox="1"/>
          <p:nvPr/>
        </p:nvSpPr>
        <p:spPr>
          <a:xfrm>
            <a:off x="4930096" y="4539658"/>
            <a:ext cx="61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承</a:t>
            </a:r>
          </a:p>
        </p:txBody>
      </p:sp>
      <p:sp>
        <p:nvSpPr>
          <p:cNvPr id="883" name="轉"/>
          <p:cNvSpPr txBox="1"/>
          <p:nvPr/>
        </p:nvSpPr>
        <p:spPr>
          <a:xfrm>
            <a:off x="6964874" y="3970233"/>
            <a:ext cx="61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轉</a:t>
            </a:r>
          </a:p>
        </p:txBody>
      </p:sp>
      <p:sp>
        <p:nvSpPr>
          <p:cNvPr id="884" name="合"/>
          <p:cNvSpPr txBox="1"/>
          <p:nvPr/>
        </p:nvSpPr>
        <p:spPr>
          <a:xfrm>
            <a:off x="9279212" y="4413183"/>
            <a:ext cx="612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合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887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888" name="TextBox 6"/>
          <p:cNvSpPr txBox="1"/>
          <p:nvPr/>
        </p:nvSpPr>
        <p:spPr>
          <a:xfrm>
            <a:off x="4276185" y="326671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黃金三秒法則</a:t>
            </a:r>
          </a:p>
        </p:txBody>
      </p:sp>
      <p:sp>
        <p:nvSpPr>
          <p:cNvPr id="889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890" name="一個視頻只有15秒，可以分為三段"/>
          <p:cNvSpPr txBox="1"/>
          <p:nvPr/>
        </p:nvSpPr>
        <p:spPr>
          <a:xfrm>
            <a:off x="2615060" y="1693216"/>
            <a:ext cx="7587132" cy="58458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一個視頻只有</a:t>
            </a:r>
            <a:r>
              <a:rPr>
                <a:solidFill>
                  <a:srgbClr val="EE220C"/>
                </a:solidFill>
              </a:rPr>
              <a:t>15</a:t>
            </a:r>
            <a:r>
              <a:t>秒，可以分為三段</a:t>
            </a:r>
          </a:p>
        </p:txBody>
      </p:sp>
      <p:sp>
        <p:nvSpPr>
          <p:cNvPr id="891" name="長度分為3秒、9秒、3秒，這三段內容描述重點不同"/>
          <p:cNvSpPr txBox="1"/>
          <p:nvPr/>
        </p:nvSpPr>
        <p:spPr>
          <a:xfrm>
            <a:off x="1298438" y="2562301"/>
            <a:ext cx="10753012" cy="55994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長度分為</a:t>
            </a:r>
            <a:r>
              <a:rPr>
                <a:solidFill>
                  <a:srgbClr val="EE220C"/>
                </a:solidFill>
              </a:rPr>
              <a:t>3</a:t>
            </a:r>
            <a:r>
              <a:t>秒、</a:t>
            </a:r>
            <a:r>
              <a:rPr>
                <a:solidFill>
                  <a:srgbClr val="EE220C"/>
                </a:solidFill>
              </a:rPr>
              <a:t>9</a:t>
            </a:r>
            <a:r>
              <a:t>秒、</a:t>
            </a:r>
            <a:r>
              <a:rPr>
                <a:solidFill>
                  <a:srgbClr val="EE220C"/>
                </a:solidFill>
              </a:rPr>
              <a:t>3</a:t>
            </a:r>
            <a:r>
              <a:t>秒，這三段內容描述重點不同</a:t>
            </a:r>
          </a:p>
        </p:txBody>
      </p:sp>
      <p:sp>
        <p:nvSpPr>
          <p:cNvPr id="892" name="EX."/>
          <p:cNvSpPr txBox="1"/>
          <p:nvPr/>
        </p:nvSpPr>
        <p:spPr>
          <a:xfrm>
            <a:off x="393864" y="4523152"/>
            <a:ext cx="754278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EX.</a:t>
            </a:r>
          </a:p>
        </p:txBody>
      </p:sp>
      <p:sp>
        <p:nvSpPr>
          <p:cNvPr id="893" name="3秒"/>
          <p:cNvSpPr txBox="1"/>
          <p:nvPr/>
        </p:nvSpPr>
        <p:spPr>
          <a:xfrm>
            <a:off x="1861570" y="3619104"/>
            <a:ext cx="814627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3秒</a:t>
            </a:r>
          </a:p>
        </p:txBody>
      </p:sp>
      <p:sp>
        <p:nvSpPr>
          <p:cNvPr id="894" name="箭頭"/>
          <p:cNvSpPr/>
          <p:nvPr/>
        </p:nvSpPr>
        <p:spPr>
          <a:xfrm>
            <a:off x="2949207" y="3482699"/>
            <a:ext cx="1365141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95" name="吸引人往下看的標題，3秒內講完"/>
          <p:cNvSpPr txBox="1"/>
          <p:nvPr/>
        </p:nvSpPr>
        <p:spPr>
          <a:xfrm>
            <a:off x="4638156" y="3620116"/>
            <a:ext cx="6758228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吸引人往下看的標題，3秒內講完</a:t>
            </a:r>
          </a:p>
        </p:txBody>
      </p:sp>
      <p:sp>
        <p:nvSpPr>
          <p:cNvPr id="896" name="9秒"/>
          <p:cNvSpPr txBox="1"/>
          <p:nvPr/>
        </p:nvSpPr>
        <p:spPr>
          <a:xfrm>
            <a:off x="1848883" y="4699047"/>
            <a:ext cx="814627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9秒</a:t>
            </a:r>
          </a:p>
        </p:txBody>
      </p:sp>
      <p:sp>
        <p:nvSpPr>
          <p:cNvPr id="897" name="箭頭"/>
          <p:cNvSpPr/>
          <p:nvPr/>
        </p:nvSpPr>
        <p:spPr>
          <a:xfrm>
            <a:off x="2941351" y="4574580"/>
            <a:ext cx="1365141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98" name="對選題內容進行描述，依據視頻增加"/>
          <p:cNvSpPr txBox="1"/>
          <p:nvPr/>
        </p:nvSpPr>
        <p:spPr>
          <a:xfrm>
            <a:off x="4499473" y="4699047"/>
            <a:ext cx="74193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對選題內容進行描述，依據視頻增加</a:t>
            </a:r>
          </a:p>
        </p:txBody>
      </p:sp>
      <p:sp>
        <p:nvSpPr>
          <p:cNvPr id="899" name="3秒"/>
          <p:cNvSpPr txBox="1"/>
          <p:nvPr/>
        </p:nvSpPr>
        <p:spPr>
          <a:xfrm>
            <a:off x="1861570" y="5771258"/>
            <a:ext cx="814627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3秒</a:t>
            </a:r>
          </a:p>
        </p:txBody>
      </p:sp>
      <p:sp>
        <p:nvSpPr>
          <p:cNvPr id="900" name="箭頭"/>
          <p:cNvSpPr/>
          <p:nvPr/>
        </p:nvSpPr>
        <p:spPr>
          <a:xfrm>
            <a:off x="2949207" y="5634854"/>
            <a:ext cx="1365141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1" name="總結內容，並作引導作用（關注、留言）"/>
          <p:cNvSpPr txBox="1"/>
          <p:nvPr/>
        </p:nvSpPr>
        <p:spPr>
          <a:xfrm>
            <a:off x="4334373" y="5777980"/>
            <a:ext cx="78765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總結內容，並作引導作用（關注、留言）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8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90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05" name="TextBox 6"/>
          <p:cNvSpPr txBox="1"/>
          <p:nvPr/>
        </p:nvSpPr>
        <p:spPr>
          <a:xfrm>
            <a:off x="4784185" y="326671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設計方向</a:t>
            </a:r>
          </a:p>
        </p:txBody>
      </p:sp>
      <p:sp>
        <p:nvSpPr>
          <p:cNvPr id="90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907" name="腳本撰寫方式分為10~20秒視頻和20~60秒"/>
          <p:cNvSpPr txBox="1"/>
          <p:nvPr/>
        </p:nvSpPr>
        <p:spPr>
          <a:xfrm>
            <a:off x="1917522" y="1733804"/>
            <a:ext cx="8864954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腳本撰寫方式分為</a:t>
            </a:r>
            <a:r>
              <a:rPr>
                <a:solidFill>
                  <a:srgbClr val="EF1311"/>
                </a:solidFill>
              </a:rPr>
              <a:t>10~20秒</a:t>
            </a:r>
            <a:r>
              <a:t>視頻和</a:t>
            </a:r>
            <a:r>
              <a:rPr>
                <a:solidFill>
                  <a:srgbClr val="EF350D"/>
                </a:solidFill>
              </a:rPr>
              <a:t>20~60秒</a:t>
            </a:r>
            <a:endParaRPr>
              <a:solidFill>
                <a:srgbClr val="EF350D"/>
              </a:solidFill>
            </a:endParaRPr>
          </a:p>
        </p:txBody>
      </p:sp>
      <p:sp>
        <p:nvSpPr>
          <p:cNvPr id="908" name="要講述清楚內容，就需要超過20秒來敘述，這類型"/>
          <p:cNvSpPr txBox="1"/>
          <p:nvPr/>
        </p:nvSpPr>
        <p:spPr>
          <a:xfrm>
            <a:off x="1103655" y="2605908"/>
            <a:ext cx="10492688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要講述清楚內容，就需要超過</a:t>
            </a:r>
            <a:r>
              <a:rPr>
                <a:solidFill>
                  <a:srgbClr val="EE220C"/>
                </a:solidFill>
              </a:rPr>
              <a:t>20</a:t>
            </a:r>
            <a:r>
              <a:t>秒來敘述，這類型</a:t>
            </a:r>
          </a:p>
        </p:txBody>
      </p:sp>
      <p:sp>
        <p:nvSpPr>
          <p:cNvPr id="909" name="視頻需要著重畫面感，來取代文字"/>
          <p:cNvSpPr txBox="1"/>
          <p:nvPr/>
        </p:nvSpPr>
        <p:spPr>
          <a:xfrm>
            <a:off x="2548961" y="3528811"/>
            <a:ext cx="7152639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視頻需要著重畫面感，來取代文字</a:t>
            </a:r>
          </a:p>
        </p:txBody>
      </p:sp>
      <p:sp>
        <p:nvSpPr>
          <p:cNvPr id="910" name="撰寫公式"/>
          <p:cNvSpPr txBox="1"/>
          <p:nvPr/>
        </p:nvSpPr>
        <p:spPr>
          <a:xfrm>
            <a:off x="296217" y="4535960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撰寫公式</a:t>
            </a:r>
          </a:p>
        </p:txBody>
      </p:sp>
      <p:sp>
        <p:nvSpPr>
          <p:cNvPr id="911" name="習以為常的事物，和意想不到的反轉"/>
          <p:cNvSpPr txBox="1"/>
          <p:nvPr/>
        </p:nvSpPr>
        <p:spPr>
          <a:xfrm>
            <a:off x="4689311" y="4522497"/>
            <a:ext cx="7216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習以為常的事物，和意想不到的反轉</a:t>
            </a:r>
          </a:p>
        </p:txBody>
      </p:sp>
      <p:sp>
        <p:nvSpPr>
          <p:cNvPr id="912" name="箭頭"/>
          <p:cNvSpPr/>
          <p:nvPr/>
        </p:nvSpPr>
        <p:spPr>
          <a:xfrm>
            <a:off x="3106864" y="5658003"/>
            <a:ext cx="1365142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13" name="文案長度"/>
          <p:cNvSpPr txBox="1"/>
          <p:nvPr/>
        </p:nvSpPr>
        <p:spPr>
          <a:xfrm>
            <a:off x="296217" y="5745130"/>
            <a:ext cx="1882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文案長度</a:t>
            </a:r>
          </a:p>
        </p:txBody>
      </p:sp>
      <p:sp>
        <p:nvSpPr>
          <p:cNvPr id="914" name="箭頭"/>
          <p:cNvSpPr/>
          <p:nvPr/>
        </p:nvSpPr>
        <p:spPr>
          <a:xfrm>
            <a:off x="3106864" y="4537731"/>
            <a:ext cx="1365142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15" name="40 - 80 字"/>
          <p:cNvSpPr txBox="1"/>
          <p:nvPr/>
        </p:nvSpPr>
        <p:spPr>
          <a:xfrm>
            <a:off x="7290079" y="5745130"/>
            <a:ext cx="2014600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40 - 80 字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Picture 6" descr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0728" y="400697"/>
            <a:ext cx="5045285" cy="64573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1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19" name="TextBox 15"/>
          <p:cNvSpPr txBox="1"/>
          <p:nvPr/>
        </p:nvSpPr>
        <p:spPr>
          <a:xfrm>
            <a:off x="755509" y="592836"/>
            <a:ext cx="5821915" cy="8661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3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舉例 - 在廁所做吃播</a:t>
            </a:r>
          </a:p>
        </p:txBody>
      </p:sp>
      <p:pic>
        <p:nvPicPr>
          <p:cNvPr id="920" name="v0200f3b0000bodg6vqepr11k49b35s0.MP4" descr="v0200f3b0000bodg6vqepr11k49b35s0.MP4"/>
          <p:cNvPicPr>
            <a:picLocks noGrp="1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983" y="1068210"/>
            <a:ext cx="2576529" cy="4580496"/>
          </a:xfrm>
          <a:prstGeom prst="rect">
            <a:avLst/>
          </a:prstGeom>
        </p:spPr>
      </p:pic>
      <p:sp>
        <p:nvSpPr>
          <p:cNvPr id="921" name="常規事務：耳機掉到馬桶，拿筷子撿起"/>
          <p:cNvSpPr txBox="1"/>
          <p:nvPr/>
        </p:nvSpPr>
        <p:spPr>
          <a:xfrm>
            <a:off x="52046" y="1706464"/>
            <a:ext cx="72288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常規事務：耳機掉到馬桶，拿筷子撿起</a:t>
            </a:r>
          </a:p>
        </p:txBody>
      </p:sp>
      <p:sp>
        <p:nvSpPr>
          <p:cNvPr id="922" name="內容反轉：被他人發現以為是"/>
          <p:cNvSpPr txBox="1"/>
          <p:nvPr/>
        </p:nvSpPr>
        <p:spPr>
          <a:xfrm>
            <a:off x="50968" y="2499869"/>
            <a:ext cx="55524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內容反轉：被他人發現以為是</a:t>
            </a:r>
          </a:p>
        </p:txBody>
      </p:sp>
      <p:sp>
        <p:nvSpPr>
          <p:cNvPr id="923" name="在馬桶吃東西"/>
          <p:cNvSpPr txBox="1"/>
          <p:nvPr/>
        </p:nvSpPr>
        <p:spPr>
          <a:xfrm>
            <a:off x="5516026" y="2499869"/>
            <a:ext cx="26187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在馬桶吃東西</a:t>
            </a:r>
          </a:p>
        </p:txBody>
      </p:sp>
      <p:sp>
        <p:nvSpPr>
          <p:cNvPr id="924" name="文案："/>
          <p:cNvSpPr txBox="1"/>
          <p:nvPr/>
        </p:nvSpPr>
        <p:spPr>
          <a:xfrm>
            <a:off x="246530" y="3267991"/>
            <a:ext cx="13614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文案：</a:t>
            </a:r>
          </a:p>
        </p:txBody>
      </p:sp>
      <p:sp>
        <p:nvSpPr>
          <p:cNvPr id="925" name="上個廁所，耳機還能掉馬桶裡"/>
          <p:cNvSpPr txBox="1"/>
          <p:nvPr/>
        </p:nvSpPr>
        <p:spPr>
          <a:xfrm>
            <a:off x="1512620" y="3274151"/>
            <a:ext cx="53873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上個廁所，耳機還能掉馬桶裡</a:t>
            </a:r>
          </a:p>
        </p:txBody>
      </p:sp>
      <p:sp>
        <p:nvSpPr>
          <p:cNvPr id="926" name="幸好沒被沖走"/>
          <p:cNvSpPr txBox="1"/>
          <p:nvPr/>
        </p:nvSpPr>
        <p:spPr>
          <a:xfrm>
            <a:off x="2025817" y="3949832"/>
            <a:ext cx="25425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幸好沒被沖走</a:t>
            </a:r>
          </a:p>
        </p:txBody>
      </p:sp>
      <p:sp>
        <p:nvSpPr>
          <p:cNvPr id="927" name="開門聲。"/>
          <p:cNvSpPr txBox="1"/>
          <p:nvPr/>
        </p:nvSpPr>
        <p:spPr>
          <a:xfrm>
            <a:off x="4636139" y="3923968"/>
            <a:ext cx="17805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開門聲。</a:t>
            </a:r>
          </a:p>
        </p:txBody>
      </p:sp>
      <p:sp>
        <p:nvSpPr>
          <p:cNvPr id="928" name="你聽我解釋。"/>
          <p:cNvSpPr txBox="1"/>
          <p:nvPr/>
        </p:nvSpPr>
        <p:spPr>
          <a:xfrm>
            <a:off x="1316529" y="4594913"/>
            <a:ext cx="26187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你聽我解釋。</a:t>
            </a:r>
          </a:p>
        </p:txBody>
      </p:sp>
      <p:sp>
        <p:nvSpPr>
          <p:cNvPr id="929" name="你何時改做吃播了？"/>
          <p:cNvSpPr txBox="1"/>
          <p:nvPr/>
        </p:nvSpPr>
        <p:spPr>
          <a:xfrm>
            <a:off x="3842389" y="4594913"/>
            <a:ext cx="38760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你何時改做吃播了？</a:t>
            </a:r>
          </a:p>
        </p:txBody>
      </p:sp>
      <p:sp>
        <p:nvSpPr>
          <p:cNvPr id="930" name="時長：13秒"/>
          <p:cNvSpPr txBox="1"/>
          <p:nvPr/>
        </p:nvSpPr>
        <p:spPr>
          <a:xfrm>
            <a:off x="310439" y="5364227"/>
            <a:ext cx="2244902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時長：13秒</a:t>
            </a:r>
          </a:p>
        </p:txBody>
      </p:sp>
      <p:pic>
        <p:nvPicPr>
          <p:cNvPr id="931" name="210913000952.png" descr="21091300095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183" y="5320207"/>
            <a:ext cx="866140" cy="86614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9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9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l="9932" r="18639"/>
          <a:stretch>
            <a:fillRect/>
          </a:stretch>
        </p:blipFill>
        <p:spPr>
          <a:xfrm>
            <a:off x="6095999" y="742168"/>
            <a:ext cx="5688014" cy="2628876"/>
          </a:xfrm>
          <a:prstGeom prst="rect">
            <a:avLst/>
          </a:prstGeom>
        </p:spPr>
      </p:pic>
      <p:pic>
        <p:nvPicPr>
          <p:cNvPr id="156" name="Picture Placeholder 4" descr="Picture Placeholder 4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407987" y="4218726"/>
            <a:ext cx="5444234" cy="2079732"/>
          </a:xfrm>
          <a:prstGeom prst="rect">
            <a:avLst/>
          </a:prstGeom>
        </p:spPr>
      </p:pic>
      <p:pic>
        <p:nvPicPr>
          <p:cNvPr id="157" name="instagram-tiktok-youtube-logo-iphone-screen-icon-vector-illustration-white-background-design-template-digital-business-184203957.jpg" descr="instagram-tiktok-youtube-logo-iphone-screen-icon-vector-illustration-white-background-design-template-digital-business-184203957.jpg"/>
          <p:cNvPicPr>
            <a:picLocks noChangeAspect="1"/>
          </p:cNvPicPr>
          <p:nvPr/>
        </p:nvPicPr>
        <p:blipFill>
          <a:blip r:embed="rId3"/>
          <a:srcRect l="68316" r="5575"/>
          <a:stretch>
            <a:fillRect/>
          </a:stretch>
        </p:blipFill>
        <p:spPr>
          <a:xfrm>
            <a:off x="215803" y="123393"/>
            <a:ext cx="1833573" cy="39504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8" name="一年營收2950萬美金"/>
          <p:cNvSpPr txBox="1"/>
          <p:nvPr/>
        </p:nvSpPr>
        <p:spPr>
          <a:xfrm>
            <a:off x="1919203" y="1050642"/>
            <a:ext cx="4043679" cy="675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一年營收2950萬美金</a:t>
            </a:r>
          </a:p>
        </p:txBody>
      </p:sp>
      <p:sp>
        <p:nvSpPr>
          <p:cNvPr id="159" name="最年輕的yt博主"/>
          <p:cNvSpPr txBox="1"/>
          <p:nvPr/>
        </p:nvSpPr>
        <p:spPr>
          <a:xfrm>
            <a:off x="2405331" y="1996826"/>
            <a:ext cx="3334701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最年輕的yt博主</a:t>
            </a:r>
          </a:p>
        </p:txBody>
      </p:sp>
      <p:sp>
        <p:nvSpPr>
          <p:cNvPr id="160" name="以玩具業配為軸"/>
          <p:cNvSpPr txBox="1"/>
          <p:nvPr/>
        </p:nvSpPr>
        <p:spPr>
          <a:xfrm>
            <a:off x="2346594" y="2827314"/>
            <a:ext cx="3393439" cy="55994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以玩具業配為軸</a:t>
            </a:r>
          </a:p>
        </p:txBody>
      </p:sp>
      <p:pic>
        <p:nvPicPr>
          <p:cNvPr id="161" name="instagram-tiktok-youtube-logo-iphone-screen-icon-vector-illustration-white-background-design-template-digital-business-184203957.jpg" descr="instagram-tiktok-youtube-logo-iphone-screen-icon-vector-illustration-white-background-design-template-digital-business-184203957.jpg"/>
          <p:cNvPicPr>
            <a:picLocks noChangeAspect="1"/>
          </p:cNvPicPr>
          <p:nvPr/>
        </p:nvPicPr>
        <p:blipFill>
          <a:blip r:embed="rId3"/>
          <a:srcRect l="8685" t="9997" r="68918" b="9997"/>
          <a:stretch>
            <a:fillRect/>
          </a:stretch>
        </p:blipFill>
        <p:spPr>
          <a:xfrm>
            <a:off x="10259211" y="3415895"/>
            <a:ext cx="1634892" cy="328527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2" name="一年營收5.9億美金"/>
          <p:cNvSpPr txBox="1"/>
          <p:nvPr/>
        </p:nvSpPr>
        <p:spPr>
          <a:xfrm>
            <a:off x="6033639" y="4230845"/>
            <a:ext cx="4044251" cy="55994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一年營收5.9億美金</a:t>
            </a:r>
          </a:p>
        </p:txBody>
      </p:sp>
      <p:sp>
        <p:nvSpPr>
          <p:cNvPr id="163" name="美妝曝光 品牌業配為主"/>
          <p:cNvSpPr txBox="1"/>
          <p:nvPr/>
        </p:nvSpPr>
        <p:spPr>
          <a:xfrm>
            <a:off x="5595458" y="5255910"/>
            <a:ext cx="4660264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美妝曝光 品牌業配為主</a:t>
            </a: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93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35" name="TextBox 6"/>
          <p:cNvSpPr txBox="1"/>
          <p:nvPr/>
        </p:nvSpPr>
        <p:spPr>
          <a:xfrm>
            <a:off x="4508198" y="161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短腳本總結</a:t>
            </a:r>
          </a:p>
        </p:txBody>
      </p:sp>
      <p:sp>
        <p:nvSpPr>
          <p:cNvPr id="93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937" name="利用10 ~ 20秒製作出受平台用戶歡迎的短視頻"/>
          <p:cNvSpPr txBox="1"/>
          <p:nvPr/>
        </p:nvSpPr>
        <p:spPr>
          <a:xfrm>
            <a:off x="2006039" y="1379560"/>
            <a:ext cx="862108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利用</a:t>
            </a:r>
            <a:r>
              <a:rPr>
                <a:solidFill>
                  <a:srgbClr val="EF1105"/>
                </a:solidFill>
              </a:rPr>
              <a:t>10 ~ 20秒</a:t>
            </a:r>
            <a:r>
              <a:t>製作出受平台用戶歡迎的短視頻</a:t>
            </a:r>
          </a:p>
        </p:txBody>
      </p:sp>
      <p:sp>
        <p:nvSpPr>
          <p:cNvPr id="938" name="抓住三個核心要領"/>
          <p:cNvSpPr txBox="1"/>
          <p:nvPr/>
        </p:nvSpPr>
        <p:spPr>
          <a:xfrm>
            <a:off x="4367529" y="2026042"/>
            <a:ext cx="34569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抓住三個核心要領</a:t>
            </a:r>
          </a:p>
        </p:txBody>
      </p:sp>
      <p:sp>
        <p:nvSpPr>
          <p:cNvPr id="939" name="1.短腳本適合用笑話、效果和視覺類作品"/>
          <p:cNvSpPr txBox="1"/>
          <p:nvPr/>
        </p:nvSpPr>
        <p:spPr>
          <a:xfrm>
            <a:off x="2307444" y="2799522"/>
            <a:ext cx="7577111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1.短腳本適合用笑話、效果和視覺類作品</a:t>
            </a:r>
          </a:p>
        </p:txBody>
      </p:sp>
      <p:sp>
        <p:nvSpPr>
          <p:cNvPr id="940" name="不適合做知識或是教程類作品，太短"/>
          <p:cNvSpPr txBox="1"/>
          <p:nvPr/>
        </p:nvSpPr>
        <p:spPr>
          <a:xfrm>
            <a:off x="2835513" y="3446003"/>
            <a:ext cx="68097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不適合做知識或是教程類作品，太短</a:t>
            </a:r>
          </a:p>
        </p:txBody>
      </p:sp>
      <p:sp>
        <p:nvSpPr>
          <p:cNvPr id="941" name="2.短腳本簡單，所以時效性較強很容易過時"/>
          <p:cNvSpPr txBox="1"/>
          <p:nvPr/>
        </p:nvSpPr>
        <p:spPr>
          <a:xfrm>
            <a:off x="2097894" y="4186534"/>
            <a:ext cx="7996211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2.短腳本簡單，所以時效性較強很容易過時</a:t>
            </a:r>
          </a:p>
        </p:txBody>
      </p:sp>
      <p:sp>
        <p:nvSpPr>
          <p:cNvPr id="942" name="用戶會常看到類似的 容易忘記"/>
          <p:cNvSpPr txBox="1"/>
          <p:nvPr/>
        </p:nvSpPr>
        <p:spPr>
          <a:xfrm>
            <a:off x="3262312" y="4827935"/>
            <a:ext cx="5667376" cy="52082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用戶會常看到類似的 容易忘記</a:t>
            </a:r>
          </a:p>
        </p:txBody>
      </p:sp>
      <p:sp>
        <p:nvSpPr>
          <p:cNvPr id="943" name="3.短腳本主軸在於創造高反差，讓人深刻的反差"/>
          <p:cNvSpPr txBox="1"/>
          <p:nvPr/>
        </p:nvSpPr>
        <p:spPr>
          <a:xfrm>
            <a:off x="1678793" y="5606497"/>
            <a:ext cx="8834411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3.短腳本主軸在於創造高反差，讓人深刻的反差</a:t>
            </a:r>
          </a:p>
        </p:txBody>
      </p:sp>
      <p:sp>
        <p:nvSpPr>
          <p:cNvPr id="944" name="都是日常生活中最常見的事情，接地氣很關鍵"/>
          <p:cNvSpPr txBox="1"/>
          <p:nvPr/>
        </p:nvSpPr>
        <p:spPr>
          <a:xfrm>
            <a:off x="2010013" y="6158925"/>
            <a:ext cx="84861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都是日常生活中最常見的事情，接地氣很關鍵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947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48" name="TextBox 6"/>
          <p:cNvSpPr txBox="1"/>
          <p:nvPr/>
        </p:nvSpPr>
        <p:spPr>
          <a:xfrm>
            <a:off x="3835098" y="542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長視頻設計方向</a:t>
            </a:r>
          </a:p>
        </p:txBody>
      </p:sp>
      <p:sp>
        <p:nvSpPr>
          <p:cNvPr id="949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950" name="除了要讓觀眾明白一件事情之外，為了看完"/>
          <p:cNvSpPr txBox="1"/>
          <p:nvPr/>
        </p:nvSpPr>
        <p:spPr>
          <a:xfrm>
            <a:off x="2212719" y="1794345"/>
            <a:ext cx="83083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除了要讓觀眾明白一件事情之外，為了看完</a:t>
            </a:r>
          </a:p>
        </p:txBody>
      </p:sp>
      <p:sp>
        <p:nvSpPr>
          <p:cNvPr id="951" name="視頻的完整度，還需要豐富視頻內容"/>
          <p:cNvSpPr txBox="1"/>
          <p:nvPr/>
        </p:nvSpPr>
        <p:spPr>
          <a:xfrm>
            <a:off x="2860419" y="2486930"/>
            <a:ext cx="70129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視頻的完整度，還需要豐富視頻內容</a:t>
            </a:r>
          </a:p>
        </p:txBody>
      </p:sp>
      <p:sp>
        <p:nvSpPr>
          <p:cNvPr id="952" name="結構公式"/>
          <p:cNvSpPr txBox="1"/>
          <p:nvPr/>
        </p:nvSpPr>
        <p:spPr>
          <a:xfrm>
            <a:off x="5078729" y="3832289"/>
            <a:ext cx="203453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結構公式</a:t>
            </a:r>
          </a:p>
        </p:txBody>
      </p:sp>
      <p:sp>
        <p:nvSpPr>
          <p:cNvPr id="953" name="箭頭"/>
          <p:cNvSpPr/>
          <p:nvPr/>
        </p:nvSpPr>
        <p:spPr>
          <a:xfrm>
            <a:off x="2921729" y="4594588"/>
            <a:ext cx="1365142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4" name="描述問題"/>
          <p:cNvSpPr txBox="1"/>
          <p:nvPr/>
        </p:nvSpPr>
        <p:spPr>
          <a:xfrm>
            <a:off x="4502127" y="4718923"/>
            <a:ext cx="17805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描述問題</a:t>
            </a:r>
          </a:p>
        </p:txBody>
      </p:sp>
      <p:sp>
        <p:nvSpPr>
          <p:cNvPr id="955" name="提出問題"/>
          <p:cNvSpPr txBox="1"/>
          <p:nvPr/>
        </p:nvSpPr>
        <p:spPr>
          <a:xfrm>
            <a:off x="833884" y="4721589"/>
            <a:ext cx="17805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提出問題</a:t>
            </a:r>
          </a:p>
        </p:txBody>
      </p:sp>
      <p:sp>
        <p:nvSpPr>
          <p:cNvPr id="956" name="提出問題解決方案"/>
          <p:cNvSpPr txBox="1"/>
          <p:nvPr/>
        </p:nvSpPr>
        <p:spPr>
          <a:xfrm>
            <a:off x="8205975" y="4706354"/>
            <a:ext cx="34569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提出問題解決方案</a:t>
            </a:r>
          </a:p>
        </p:txBody>
      </p:sp>
      <p:sp>
        <p:nvSpPr>
          <p:cNvPr id="957" name="箭頭"/>
          <p:cNvSpPr/>
          <p:nvPr/>
        </p:nvSpPr>
        <p:spPr>
          <a:xfrm>
            <a:off x="6691573" y="4607288"/>
            <a:ext cx="1365141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8" name="文案建議：200 ~ 500 字"/>
          <p:cNvSpPr txBox="1"/>
          <p:nvPr/>
        </p:nvSpPr>
        <p:spPr>
          <a:xfrm>
            <a:off x="3541471" y="5840635"/>
            <a:ext cx="4715763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文案建議：200 ~ 500 字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Picture 6" descr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8728" y="400697"/>
            <a:ext cx="5045285" cy="64573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6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62" name="TextBox 15"/>
          <p:cNvSpPr txBox="1"/>
          <p:nvPr/>
        </p:nvSpPr>
        <p:spPr>
          <a:xfrm>
            <a:off x="755509" y="592836"/>
            <a:ext cx="5821915" cy="8661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3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舉例 - 健身能改變命運</a:t>
            </a:r>
          </a:p>
        </p:txBody>
      </p:sp>
      <p:pic>
        <p:nvPicPr>
          <p:cNvPr id="963" name="v0300f6b0000blofiqj70kfolp1sj970.MP4" descr="v0300f6b0000blofiqj70kfolp1sj970.MP4"/>
          <p:cNvPicPr>
            <a:picLocks noGrp="1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3983" y="1597829"/>
            <a:ext cx="2576529" cy="3521256"/>
          </a:xfrm>
          <a:prstGeom prst="rect">
            <a:avLst/>
          </a:prstGeom>
        </p:spPr>
      </p:pic>
      <p:sp>
        <p:nvSpPr>
          <p:cNvPr id="964" name="提出問題：堅持健身 人生會發生什麼樣變化？"/>
          <p:cNvSpPr txBox="1"/>
          <p:nvPr/>
        </p:nvSpPr>
        <p:spPr>
          <a:xfrm>
            <a:off x="52046" y="1706465"/>
            <a:ext cx="8590914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提出問題：堅持健身 人生會發生什麼樣變化？</a:t>
            </a:r>
          </a:p>
        </p:txBody>
      </p:sp>
      <p:sp>
        <p:nvSpPr>
          <p:cNvPr id="965" name="提出解決方案："/>
          <p:cNvSpPr txBox="1"/>
          <p:nvPr/>
        </p:nvSpPr>
        <p:spPr>
          <a:xfrm>
            <a:off x="-35230" y="3825600"/>
            <a:ext cx="30378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提出解決方案：</a:t>
            </a:r>
          </a:p>
        </p:txBody>
      </p:sp>
      <p:sp>
        <p:nvSpPr>
          <p:cNvPr id="966" name="開始嘗試健身，用各種方式"/>
          <p:cNvSpPr txBox="1"/>
          <p:nvPr/>
        </p:nvSpPr>
        <p:spPr>
          <a:xfrm>
            <a:off x="2900678" y="3858779"/>
            <a:ext cx="51333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開始嘗試健身，用各種方式</a:t>
            </a:r>
          </a:p>
        </p:txBody>
      </p:sp>
      <p:sp>
        <p:nvSpPr>
          <p:cNvPr id="967" name="獲得成果：健身讓我變另外一個人"/>
          <p:cNvSpPr txBox="1"/>
          <p:nvPr/>
        </p:nvSpPr>
        <p:spPr>
          <a:xfrm>
            <a:off x="76369" y="5232540"/>
            <a:ext cx="63906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獲得成果：健身讓我變另外一個人</a:t>
            </a:r>
          </a:p>
        </p:txBody>
      </p:sp>
      <p:sp>
        <p:nvSpPr>
          <p:cNvPr id="968" name="敘述問題：在工作、社交、生活中逐漸發現了"/>
          <p:cNvSpPr txBox="1"/>
          <p:nvPr/>
        </p:nvSpPr>
        <p:spPr>
          <a:xfrm>
            <a:off x="50968" y="2499869"/>
            <a:ext cx="84861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敘述問題：在工作、社交、生活中逐漸發現了</a:t>
            </a:r>
          </a:p>
        </p:txBody>
      </p:sp>
      <p:sp>
        <p:nvSpPr>
          <p:cNvPr id="969" name="健身重要性"/>
          <p:cNvSpPr txBox="1"/>
          <p:nvPr/>
        </p:nvSpPr>
        <p:spPr>
          <a:xfrm>
            <a:off x="2146469" y="3115823"/>
            <a:ext cx="21996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健身重要性</a:t>
            </a:r>
          </a:p>
        </p:txBody>
      </p:sp>
      <p:sp>
        <p:nvSpPr>
          <p:cNvPr id="970" name="去健身從而改變了自己"/>
          <p:cNvSpPr txBox="1"/>
          <p:nvPr/>
        </p:nvSpPr>
        <p:spPr>
          <a:xfrm>
            <a:off x="2894597" y="4571058"/>
            <a:ext cx="42951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去健身從而改變了自己</a:t>
            </a:r>
          </a:p>
        </p:txBody>
      </p:sp>
      <p:sp>
        <p:nvSpPr>
          <p:cNvPr id="971" name="時長：65秒"/>
          <p:cNvSpPr txBox="1"/>
          <p:nvPr/>
        </p:nvSpPr>
        <p:spPr>
          <a:xfrm>
            <a:off x="952726" y="6011093"/>
            <a:ext cx="2244902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時長：65秒</a:t>
            </a:r>
          </a:p>
        </p:txBody>
      </p:sp>
      <p:pic>
        <p:nvPicPr>
          <p:cNvPr id="972" name="210913000847.png" descr="2109130008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620" y="5259490"/>
            <a:ext cx="739604" cy="73960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7" fill="hold"/>
                                        <p:tgtEl>
                                          <p:spTgt spid="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96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97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76" name="TextBox 6"/>
          <p:cNvSpPr txBox="1"/>
          <p:nvPr/>
        </p:nvSpPr>
        <p:spPr>
          <a:xfrm>
            <a:off x="4343098" y="288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長腳本總結</a:t>
            </a:r>
          </a:p>
        </p:txBody>
      </p:sp>
      <p:sp>
        <p:nvSpPr>
          <p:cNvPr id="97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978" name="抓住兩個核心要領"/>
          <p:cNvSpPr txBox="1"/>
          <p:nvPr/>
        </p:nvSpPr>
        <p:spPr>
          <a:xfrm>
            <a:off x="4405629" y="1547472"/>
            <a:ext cx="34569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抓住兩個核心要領</a:t>
            </a:r>
          </a:p>
        </p:txBody>
      </p:sp>
      <p:sp>
        <p:nvSpPr>
          <p:cNvPr id="979" name="1.適合用於知識類型、劇情類、vlog類型"/>
          <p:cNvSpPr txBox="1"/>
          <p:nvPr/>
        </p:nvSpPr>
        <p:spPr>
          <a:xfrm>
            <a:off x="2044243" y="2488863"/>
            <a:ext cx="7611477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1.適合用於知識類型、劇情類、vlog類型</a:t>
            </a:r>
          </a:p>
        </p:txBody>
      </p:sp>
      <p:sp>
        <p:nvSpPr>
          <p:cNvPr id="980" name="但搞笑類型盡量以短腳本為主"/>
          <p:cNvSpPr txBox="1"/>
          <p:nvPr/>
        </p:nvSpPr>
        <p:spPr>
          <a:xfrm>
            <a:off x="3319779" y="3315954"/>
            <a:ext cx="55524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但搞笑類型盡量以短腳本為主</a:t>
            </a:r>
          </a:p>
        </p:txBody>
      </p:sp>
      <p:sp>
        <p:nvSpPr>
          <p:cNvPr id="981" name="2.視頻的創意靈感，來自於真實經歷或生活"/>
          <p:cNvSpPr txBox="1"/>
          <p:nvPr/>
        </p:nvSpPr>
        <p:spPr>
          <a:xfrm>
            <a:off x="2097894" y="4388838"/>
            <a:ext cx="7996211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2.視頻的創意靈感，來自於真實經歷或生活</a:t>
            </a:r>
          </a:p>
        </p:txBody>
      </p:sp>
      <p:sp>
        <p:nvSpPr>
          <p:cNvPr id="982" name="可信度會更高，內容也會受歡迎"/>
          <p:cNvSpPr txBox="1"/>
          <p:nvPr/>
        </p:nvSpPr>
        <p:spPr>
          <a:xfrm>
            <a:off x="3143248" y="5220422"/>
            <a:ext cx="5981701" cy="5208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可信度會更高，內容也會受歡迎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98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986" name="TextBox 6"/>
          <p:cNvSpPr txBox="1"/>
          <p:nvPr/>
        </p:nvSpPr>
        <p:spPr>
          <a:xfrm>
            <a:off x="2946099" y="288707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短視頻標題文案創作</a:t>
            </a:r>
          </a:p>
        </p:txBody>
      </p:sp>
      <p:sp>
        <p:nvSpPr>
          <p:cNvPr id="98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988" name="標題文案形式 第一種格式，將標題製作在視頻當中"/>
          <p:cNvSpPr txBox="1"/>
          <p:nvPr/>
        </p:nvSpPr>
        <p:spPr>
          <a:xfrm>
            <a:off x="1419542" y="2088016"/>
            <a:ext cx="9429114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EF3A1B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標題文案</a:t>
            </a:r>
            <a:r>
              <a:rPr>
                <a:solidFill>
                  <a:srgbClr val="000000"/>
                </a:solidFill>
              </a:rPr>
              <a:t>形式 第一種格式，將標題製作在視頻當中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89" name="當飾品作品沒封面文字時，會用視頻左下角的引言作"/>
          <p:cNvSpPr txBox="1"/>
          <p:nvPr/>
        </p:nvSpPr>
        <p:spPr>
          <a:xfrm>
            <a:off x="1500743" y="4030358"/>
            <a:ext cx="97434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當飾品作品沒封面文字時，會用</a:t>
            </a:r>
            <a:r>
              <a:rPr>
                <a:solidFill>
                  <a:srgbClr val="EF2F0E"/>
                </a:solidFill>
              </a:rPr>
              <a:t>視頻左下角</a:t>
            </a:r>
            <a:r>
              <a:t>的引言作</a:t>
            </a:r>
          </a:p>
        </p:txBody>
      </p:sp>
      <p:sp>
        <p:nvSpPr>
          <p:cNvPr id="990" name="可信度會更高，內容也會受歡迎"/>
          <p:cNvSpPr txBox="1"/>
          <p:nvPr/>
        </p:nvSpPr>
        <p:spPr>
          <a:xfrm>
            <a:off x="3143248" y="4922423"/>
            <a:ext cx="5981701" cy="52082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可信度會更高，內容也會受歡迎</a:t>
            </a:r>
          </a:p>
        </p:txBody>
      </p:sp>
      <p:sp>
        <p:nvSpPr>
          <p:cNvPr id="991" name="讓用戶第一眼看到並且吸引，而第二種格式"/>
          <p:cNvSpPr txBox="1"/>
          <p:nvPr/>
        </p:nvSpPr>
        <p:spPr>
          <a:xfrm>
            <a:off x="2062478" y="2992690"/>
            <a:ext cx="80670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讓用戶</a:t>
            </a:r>
            <a:r>
              <a:rPr>
                <a:solidFill>
                  <a:srgbClr val="EF1714"/>
                </a:solidFill>
              </a:rPr>
              <a:t>第一眼看到</a:t>
            </a:r>
            <a:r>
              <a:t>並且吸引，而第二種格式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tretch>
            <a:fillRect/>
          </a:stretch>
        </p:blipFill>
        <p:spPr>
          <a:xfrm>
            <a:off x="7320398" y="1120440"/>
            <a:ext cx="4904962" cy="5775196"/>
          </a:xfrm>
          <a:prstGeom prst="rect">
            <a:avLst/>
          </a:prstGeom>
        </p:spPr>
      </p:pic>
      <p:sp>
        <p:nvSpPr>
          <p:cNvPr id="994" name="短視頻標題文案創作"/>
          <p:cNvSpPr txBox="1">
            <a:spLocks noGrp="1"/>
          </p:cNvSpPr>
          <p:nvPr>
            <p:ph type="title" idx="4294967295"/>
          </p:nvPr>
        </p:nvSpPr>
        <p:spPr>
          <a:xfrm>
            <a:off x="-273994" y="-393258"/>
            <a:ext cx="7430746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短視頻標題文案創作</a:t>
            </a:r>
          </a:p>
        </p:txBody>
      </p:sp>
      <p:sp>
        <p:nvSpPr>
          <p:cNvPr id="995" name="視頻的標題"/>
          <p:cNvSpPr txBox="1"/>
          <p:nvPr/>
        </p:nvSpPr>
        <p:spPr>
          <a:xfrm>
            <a:off x="1848833" y="2066547"/>
            <a:ext cx="2644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視頻的標題</a:t>
            </a:r>
          </a:p>
        </p:txBody>
      </p:sp>
      <p:sp>
        <p:nvSpPr>
          <p:cNvPr id="996" name="箭頭"/>
          <p:cNvSpPr/>
          <p:nvPr/>
        </p:nvSpPr>
        <p:spPr>
          <a:xfrm rot="10800000">
            <a:off x="5263682" y="2380333"/>
            <a:ext cx="2293786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7" name="第一眼最直觀看到"/>
          <p:cNvSpPr txBox="1"/>
          <p:nvPr/>
        </p:nvSpPr>
        <p:spPr>
          <a:xfrm>
            <a:off x="1239233" y="2964253"/>
            <a:ext cx="3863339" cy="55994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第一眼最直觀看到</a:t>
            </a:r>
          </a:p>
        </p:txBody>
      </p:sp>
      <p:sp>
        <p:nvSpPr>
          <p:cNvPr id="998" name="箭頭"/>
          <p:cNvSpPr/>
          <p:nvPr/>
        </p:nvSpPr>
        <p:spPr>
          <a:xfrm rot="10800000">
            <a:off x="5263682" y="5238515"/>
            <a:ext cx="2293786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9" name="上傳視頻內文"/>
          <p:cNvSpPr txBox="1"/>
          <p:nvPr/>
        </p:nvSpPr>
        <p:spPr>
          <a:xfrm>
            <a:off x="1759933" y="4464121"/>
            <a:ext cx="2847339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上傳視頻內文</a:t>
            </a:r>
          </a:p>
        </p:txBody>
      </p:sp>
      <p:sp>
        <p:nvSpPr>
          <p:cNvPr id="1000" name="引言引導用（解說）"/>
          <p:cNvSpPr txBox="1"/>
          <p:nvPr/>
        </p:nvSpPr>
        <p:spPr>
          <a:xfrm>
            <a:off x="1163033" y="5382332"/>
            <a:ext cx="4218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引言引導用（解說）</a:t>
            </a:r>
          </a:p>
        </p:txBody>
      </p:sp>
      <p:sp>
        <p:nvSpPr>
          <p:cNvPr id="1001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tretch>
            <a:fillRect/>
          </a:stretch>
        </p:blipFill>
        <p:spPr>
          <a:xfrm>
            <a:off x="7988103" y="218494"/>
            <a:ext cx="4006541" cy="6857819"/>
          </a:xfrm>
          <a:prstGeom prst="rect">
            <a:avLst/>
          </a:prstGeom>
        </p:spPr>
      </p:pic>
      <p:sp>
        <p:nvSpPr>
          <p:cNvPr id="1004" name="短視頻標題文案創作"/>
          <p:cNvSpPr txBox="1">
            <a:spLocks noGrp="1"/>
          </p:cNvSpPr>
          <p:nvPr>
            <p:ph type="title" idx="4294967295"/>
          </p:nvPr>
        </p:nvSpPr>
        <p:spPr>
          <a:xfrm>
            <a:off x="-273994" y="-393258"/>
            <a:ext cx="7430746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短視頻標題文案創作</a:t>
            </a:r>
          </a:p>
        </p:txBody>
      </p:sp>
      <p:sp>
        <p:nvSpPr>
          <p:cNvPr id="1005" name="視頻的標題"/>
          <p:cNvSpPr txBox="1"/>
          <p:nvPr/>
        </p:nvSpPr>
        <p:spPr>
          <a:xfrm>
            <a:off x="2373220" y="1411064"/>
            <a:ext cx="2644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視頻的標題</a:t>
            </a:r>
          </a:p>
        </p:txBody>
      </p:sp>
      <p:sp>
        <p:nvSpPr>
          <p:cNvPr id="1006" name="箭頭"/>
          <p:cNvSpPr/>
          <p:nvPr/>
        </p:nvSpPr>
        <p:spPr>
          <a:xfrm rot="10800000">
            <a:off x="5831768" y="1367364"/>
            <a:ext cx="2293786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7" name="吸引用戶第一眼處"/>
          <p:cNvSpPr txBox="1"/>
          <p:nvPr/>
        </p:nvSpPr>
        <p:spPr>
          <a:xfrm>
            <a:off x="1763620" y="2308769"/>
            <a:ext cx="3863339" cy="55994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吸引用戶第一眼處</a:t>
            </a:r>
          </a:p>
        </p:txBody>
      </p:sp>
      <p:sp>
        <p:nvSpPr>
          <p:cNvPr id="1008" name="箭頭"/>
          <p:cNvSpPr/>
          <p:nvPr/>
        </p:nvSpPr>
        <p:spPr>
          <a:xfrm rot="10800000">
            <a:off x="5831768" y="5245929"/>
            <a:ext cx="2293786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9" name="上傳視頻內文"/>
          <p:cNvSpPr txBox="1"/>
          <p:nvPr/>
        </p:nvSpPr>
        <p:spPr>
          <a:xfrm>
            <a:off x="2267933" y="4464121"/>
            <a:ext cx="2847339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上傳視頻內文</a:t>
            </a:r>
          </a:p>
        </p:txBody>
      </p:sp>
      <p:sp>
        <p:nvSpPr>
          <p:cNvPr id="1010" name="引言引導用（解說）"/>
          <p:cNvSpPr txBox="1"/>
          <p:nvPr/>
        </p:nvSpPr>
        <p:spPr>
          <a:xfrm>
            <a:off x="1671033" y="5382332"/>
            <a:ext cx="42189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引言引導用（解說）</a:t>
            </a:r>
          </a:p>
        </p:txBody>
      </p:sp>
      <p:sp>
        <p:nvSpPr>
          <p:cNvPr id="1011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1"/>
          <a:stretch>
            <a:fillRect/>
          </a:stretch>
        </p:blipFill>
        <p:spPr>
          <a:xfrm>
            <a:off x="8127489" y="155971"/>
            <a:ext cx="3771468" cy="6545879"/>
          </a:xfrm>
          <a:prstGeom prst="rect">
            <a:avLst/>
          </a:prstGeom>
        </p:spPr>
      </p:pic>
      <p:sp>
        <p:nvSpPr>
          <p:cNvPr id="1014" name="箭頭"/>
          <p:cNvSpPr/>
          <p:nvPr/>
        </p:nvSpPr>
        <p:spPr>
          <a:xfrm rot="10800000">
            <a:off x="5831768" y="5245929"/>
            <a:ext cx="2293786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5" name="若沒有開頭標題"/>
          <p:cNvSpPr txBox="1"/>
          <p:nvPr/>
        </p:nvSpPr>
        <p:spPr>
          <a:xfrm>
            <a:off x="1915835" y="1820660"/>
            <a:ext cx="3304539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若沒有開頭標題</a:t>
            </a:r>
          </a:p>
        </p:txBody>
      </p:sp>
      <p:sp>
        <p:nvSpPr>
          <p:cNvPr id="1016" name="將會是以下方內文"/>
          <p:cNvSpPr txBox="1"/>
          <p:nvPr/>
        </p:nvSpPr>
        <p:spPr>
          <a:xfrm>
            <a:off x="264357" y="2807506"/>
            <a:ext cx="37617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將會是以下方內文</a:t>
            </a:r>
          </a:p>
        </p:txBody>
      </p:sp>
      <p:sp>
        <p:nvSpPr>
          <p:cNvPr id="1017" name="為主要標題"/>
          <p:cNvSpPr txBox="1"/>
          <p:nvPr/>
        </p:nvSpPr>
        <p:spPr>
          <a:xfrm>
            <a:off x="4054828" y="2795187"/>
            <a:ext cx="25171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為主要標題</a:t>
            </a:r>
          </a:p>
        </p:txBody>
      </p:sp>
      <p:sp>
        <p:nvSpPr>
          <p:cNvPr id="1018" name="讓下方內文 帶動用戶引導"/>
          <p:cNvSpPr txBox="1"/>
          <p:nvPr/>
        </p:nvSpPr>
        <p:spPr>
          <a:xfrm>
            <a:off x="944285" y="3794355"/>
            <a:ext cx="5247639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讓下方內文 帶動用戶引導</a:t>
            </a:r>
          </a:p>
        </p:txBody>
      </p:sp>
      <p:sp>
        <p:nvSpPr>
          <p:cNvPr id="1019" name="進入視頻觀看 或是引發評論"/>
          <p:cNvSpPr txBox="1"/>
          <p:nvPr/>
        </p:nvSpPr>
        <p:spPr>
          <a:xfrm>
            <a:off x="715685" y="4781202"/>
            <a:ext cx="57048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進入視頻觀看 或是引發評論</a:t>
            </a:r>
          </a:p>
        </p:txBody>
      </p:sp>
      <p:sp>
        <p:nvSpPr>
          <p:cNvPr id="1020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1021" name="短視頻標題文案創作"/>
          <p:cNvSpPr txBox="1">
            <a:spLocks noGrp="1"/>
          </p:cNvSpPr>
          <p:nvPr>
            <p:ph type="title" idx="4294967295"/>
          </p:nvPr>
        </p:nvSpPr>
        <p:spPr>
          <a:xfrm>
            <a:off x="337791" y="-371409"/>
            <a:ext cx="7430746" cy="2159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84200">
              <a:lnSpc>
                <a:spcPct val="100000"/>
              </a:lnSpc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短視頻標題文案創作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102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25" name="TextBox 6"/>
          <p:cNvSpPr txBox="1"/>
          <p:nvPr/>
        </p:nvSpPr>
        <p:spPr>
          <a:xfrm>
            <a:off x="4184553" y="-2720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 短視頻標題</a:t>
            </a:r>
          </a:p>
        </p:txBody>
      </p:sp>
      <p:sp>
        <p:nvSpPr>
          <p:cNvPr id="1026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027" name="文案四種寫法創作"/>
          <p:cNvSpPr txBox="1"/>
          <p:nvPr/>
        </p:nvSpPr>
        <p:spPr>
          <a:xfrm>
            <a:off x="3313429" y="782209"/>
            <a:ext cx="5793739" cy="1082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文案四種寫法創作</a:t>
            </a:r>
          </a:p>
        </p:txBody>
      </p:sp>
      <p:sp>
        <p:nvSpPr>
          <p:cNvPr id="1028" name="標題口語化"/>
          <p:cNvSpPr txBox="1"/>
          <p:nvPr/>
        </p:nvSpPr>
        <p:spPr>
          <a:xfrm>
            <a:off x="444589" y="2686343"/>
            <a:ext cx="28346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標題口語化</a:t>
            </a:r>
          </a:p>
        </p:txBody>
      </p:sp>
      <p:sp>
        <p:nvSpPr>
          <p:cNvPr id="1029" name="箭頭"/>
          <p:cNvSpPr/>
          <p:nvPr/>
        </p:nvSpPr>
        <p:spPr>
          <a:xfrm>
            <a:off x="3318345" y="2593056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0" name="如同和朋友交流一樣"/>
          <p:cNvSpPr txBox="1"/>
          <p:nvPr/>
        </p:nvSpPr>
        <p:spPr>
          <a:xfrm>
            <a:off x="6478747" y="1848343"/>
            <a:ext cx="50190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如同和朋友交流一樣</a:t>
            </a:r>
          </a:p>
        </p:txBody>
      </p:sp>
      <p:sp>
        <p:nvSpPr>
          <p:cNvPr id="1031" name="原本：教育孩子是重要的事情"/>
          <p:cNvSpPr txBox="1"/>
          <p:nvPr/>
        </p:nvSpPr>
        <p:spPr>
          <a:xfrm>
            <a:off x="6437100" y="2639417"/>
            <a:ext cx="5057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原本：教育孩子是重要的事情</a:t>
            </a:r>
          </a:p>
        </p:txBody>
      </p:sp>
      <p:sp>
        <p:nvSpPr>
          <p:cNvPr id="1032" name="更改：為什麼父母不能跟孩子做朋友"/>
          <p:cNvSpPr txBox="1"/>
          <p:nvPr/>
        </p:nvSpPr>
        <p:spPr>
          <a:xfrm>
            <a:off x="5865600" y="3307301"/>
            <a:ext cx="6200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更改：為什麼父母不能跟孩子做朋友</a:t>
            </a:r>
          </a:p>
        </p:txBody>
      </p:sp>
      <p:sp>
        <p:nvSpPr>
          <p:cNvPr id="1033" name="標題反差感"/>
          <p:cNvSpPr txBox="1"/>
          <p:nvPr/>
        </p:nvSpPr>
        <p:spPr>
          <a:xfrm>
            <a:off x="444589" y="5168416"/>
            <a:ext cx="28346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標題反差感</a:t>
            </a:r>
          </a:p>
        </p:txBody>
      </p:sp>
      <p:sp>
        <p:nvSpPr>
          <p:cNvPr id="1034" name="箭頭"/>
          <p:cNvSpPr/>
          <p:nvPr/>
        </p:nvSpPr>
        <p:spPr>
          <a:xfrm>
            <a:off x="3318345" y="5075128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5" name="創造矛盾與衝突"/>
          <p:cNvSpPr txBox="1"/>
          <p:nvPr/>
        </p:nvSpPr>
        <p:spPr>
          <a:xfrm>
            <a:off x="7002250" y="4142296"/>
            <a:ext cx="39268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創造矛盾與衝突</a:t>
            </a:r>
          </a:p>
        </p:txBody>
      </p:sp>
      <p:sp>
        <p:nvSpPr>
          <p:cNvPr id="1036" name="原本：這樣日復一日工作，你不想換嗎？"/>
          <p:cNvSpPr txBox="1"/>
          <p:nvPr/>
        </p:nvSpPr>
        <p:spPr>
          <a:xfrm>
            <a:off x="5469097" y="4948129"/>
            <a:ext cx="6962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原本：這樣日復一日工作，你不想換嗎？</a:t>
            </a:r>
          </a:p>
        </p:txBody>
      </p:sp>
      <p:sp>
        <p:nvSpPr>
          <p:cNvPr id="1037" name="更改：我們究竟是一年活了365天"/>
          <p:cNvSpPr txBox="1"/>
          <p:nvPr/>
        </p:nvSpPr>
        <p:spPr>
          <a:xfrm>
            <a:off x="6104986" y="5593816"/>
            <a:ext cx="5690361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更改：我們究竟是一年活了365天</a:t>
            </a:r>
          </a:p>
        </p:txBody>
      </p:sp>
      <p:sp>
        <p:nvSpPr>
          <p:cNvPr id="1038" name="還是只活了1天，然後重複364天？"/>
          <p:cNvSpPr txBox="1"/>
          <p:nvPr/>
        </p:nvSpPr>
        <p:spPr>
          <a:xfrm>
            <a:off x="6113750" y="6163303"/>
            <a:ext cx="5901435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還是只活了1天，然後重複364天？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1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05</a:t>
            </a:r>
          </a:p>
        </p:txBody>
      </p:sp>
      <p:sp>
        <p:nvSpPr>
          <p:cNvPr id="104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42" name="TextBox 6"/>
          <p:cNvSpPr txBox="1"/>
          <p:nvPr/>
        </p:nvSpPr>
        <p:spPr>
          <a:xfrm>
            <a:off x="4184553" y="-2720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 短視頻標題</a:t>
            </a:r>
          </a:p>
        </p:txBody>
      </p:sp>
      <p:sp>
        <p:nvSpPr>
          <p:cNvPr id="1043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044" name="文案四種寫法創作"/>
          <p:cNvSpPr txBox="1"/>
          <p:nvPr/>
        </p:nvSpPr>
        <p:spPr>
          <a:xfrm>
            <a:off x="3313429" y="782209"/>
            <a:ext cx="5793739" cy="1082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文案四種寫法創作</a:t>
            </a:r>
          </a:p>
        </p:txBody>
      </p:sp>
      <p:sp>
        <p:nvSpPr>
          <p:cNvPr id="1045" name="觀眾關聯"/>
          <p:cNvSpPr txBox="1"/>
          <p:nvPr/>
        </p:nvSpPr>
        <p:spPr>
          <a:xfrm>
            <a:off x="422740" y="2660944"/>
            <a:ext cx="2288539" cy="11926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</a:p>
          <a:p>
            <a: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觀眾關聯</a:t>
            </a:r>
          </a:p>
        </p:txBody>
      </p:sp>
      <p:sp>
        <p:nvSpPr>
          <p:cNvPr id="1046" name="箭頭"/>
          <p:cNvSpPr/>
          <p:nvPr/>
        </p:nvSpPr>
        <p:spPr>
          <a:xfrm>
            <a:off x="3416803" y="2847056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7" name="讓用戶與他有感覺"/>
          <p:cNvSpPr txBox="1"/>
          <p:nvPr/>
        </p:nvSpPr>
        <p:spPr>
          <a:xfrm>
            <a:off x="6713697" y="2103485"/>
            <a:ext cx="44729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讓用戶與他有感覺</a:t>
            </a:r>
          </a:p>
        </p:txBody>
      </p:sp>
      <p:sp>
        <p:nvSpPr>
          <p:cNvPr id="1048" name="原本：幫幫這些無家可歸的人"/>
          <p:cNvSpPr txBox="1"/>
          <p:nvPr/>
        </p:nvSpPr>
        <p:spPr>
          <a:xfrm>
            <a:off x="6437100" y="2893417"/>
            <a:ext cx="5057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原本：幫幫這些無家可歸的人</a:t>
            </a:r>
          </a:p>
        </p:txBody>
      </p:sp>
      <p:sp>
        <p:nvSpPr>
          <p:cNvPr id="1049" name="更改：你要是餓了，會怎麼辦？"/>
          <p:cNvSpPr txBox="1"/>
          <p:nvPr/>
        </p:nvSpPr>
        <p:spPr>
          <a:xfrm>
            <a:off x="6246600" y="3561302"/>
            <a:ext cx="543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更改：你要是餓了，會怎麼辦？</a:t>
            </a:r>
          </a:p>
        </p:txBody>
      </p:sp>
      <p:sp>
        <p:nvSpPr>
          <p:cNvPr id="1050" name="文字"/>
          <p:cNvSpPr txBox="1"/>
          <p:nvPr/>
        </p:nvSpPr>
        <p:spPr>
          <a:xfrm>
            <a:off x="1104035" y="4600331"/>
            <a:ext cx="11963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文字</a:t>
            </a:r>
          </a:p>
        </p:txBody>
      </p:sp>
      <p:sp>
        <p:nvSpPr>
          <p:cNvPr id="1051" name="箭頭"/>
          <p:cNvSpPr/>
          <p:nvPr/>
        </p:nvSpPr>
        <p:spPr>
          <a:xfrm>
            <a:off x="3470745" y="5075128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2" name="讓用戶立刻有畫面感"/>
          <p:cNvSpPr txBox="1"/>
          <p:nvPr/>
        </p:nvSpPr>
        <p:spPr>
          <a:xfrm>
            <a:off x="6534374" y="4522731"/>
            <a:ext cx="5019039" cy="63385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讓用戶立刻有畫面感</a:t>
            </a:r>
          </a:p>
        </p:txBody>
      </p:sp>
      <p:sp>
        <p:nvSpPr>
          <p:cNvPr id="1053" name="原本：這裡有一萬元紅包等你拿"/>
          <p:cNvSpPr txBox="1"/>
          <p:nvPr/>
        </p:nvSpPr>
        <p:spPr>
          <a:xfrm>
            <a:off x="6084413" y="5423309"/>
            <a:ext cx="543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原本：這裡有一萬元紅包等你拿</a:t>
            </a:r>
          </a:p>
        </p:txBody>
      </p:sp>
      <p:sp>
        <p:nvSpPr>
          <p:cNvPr id="1054" name="更改：這裡有10000元紅包等你拿"/>
          <p:cNvSpPr txBox="1"/>
          <p:nvPr/>
        </p:nvSpPr>
        <p:spPr>
          <a:xfrm>
            <a:off x="6084413" y="5974251"/>
            <a:ext cx="573150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更改：這裡有10000元紅包等你拿</a:t>
            </a:r>
          </a:p>
        </p:txBody>
      </p:sp>
      <p:sp>
        <p:nvSpPr>
          <p:cNvPr id="1055" name="標題"/>
          <p:cNvSpPr txBox="1"/>
          <p:nvPr/>
        </p:nvSpPr>
        <p:spPr>
          <a:xfrm>
            <a:off x="968840" y="2484509"/>
            <a:ext cx="11963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標題</a:t>
            </a:r>
          </a:p>
        </p:txBody>
      </p:sp>
      <p:sp>
        <p:nvSpPr>
          <p:cNvPr id="1056" name="具備視覺感"/>
          <p:cNvSpPr txBox="1"/>
          <p:nvPr/>
        </p:nvSpPr>
        <p:spPr>
          <a:xfrm>
            <a:off x="284884" y="5168416"/>
            <a:ext cx="2834639" cy="63385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具備視覺感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Placeholder 2" descr="Picture Placeholder 2"/>
          <p:cNvPicPr>
            <a:picLocks noGrp="1" noChangeAspect="1"/>
          </p:cNvPicPr>
          <p:nvPr>
            <p:ph type="pic" idx="22"/>
          </p:nvPr>
        </p:nvPicPr>
        <p:blipFill>
          <a:blip r:embed="rId1"/>
          <a:srcRect t="12496" b="12496"/>
          <a:stretch>
            <a:fillRect/>
          </a:stretch>
        </p:blipFill>
        <p:spPr>
          <a:xfrm>
            <a:off x="407987" y="4063998"/>
            <a:ext cx="5688015" cy="2389189"/>
          </a:xfrm>
          <a:prstGeom prst="rect">
            <a:avLst/>
          </a:prstGeom>
        </p:spPr>
      </p:pic>
      <p:pic>
        <p:nvPicPr>
          <p:cNvPr id="166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784" r="784"/>
          <a:stretch>
            <a:fillRect/>
          </a:stretch>
        </p:blipFill>
        <p:spPr>
          <a:xfrm>
            <a:off x="6095998" y="404811"/>
            <a:ext cx="5688016" cy="3024191"/>
          </a:xfrm>
          <a:prstGeom prst="rect">
            <a:avLst/>
          </a:prstGeom>
        </p:spPr>
      </p:pic>
      <p:sp>
        <p:nvSpPr>
          <p:cNvPr id="167" name="TextBox 7"/>
          <p:cNvSpPr txBox="1"/>
          <p:nvPr/>
        </p:nvSpPr>
        <p:spPr>
          <a:xfrm>
            <a:off x="453706" y="404813"/>
            <a:ext cx="3785237" cy="15138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4000" b="1">
                <a:latin typeface="Poppins"/>
                <a:ea typeface="Poppins"/>
                <a:cs typeface="Poppins"/>
                <a:sym typeface="Poppins"/>
              </a:defRPr>
            </a:pPr>
            <a:r>
              <a:t>新媒體</a:t>
            </a:r>
          </a:p>
          <a:p>
            <a:pPr>
              <a:defRPr sz="4000" b="1">
                <a:latin typeface="Poppins"/>
                <a:ea typeface="Poppins"/>
                <a:cs typeface="Poppins"/>
                <a:sym typeface="Poppins"/>
              </a:defRPr>
            </a:pPr>
            <a:r>
              <a:t>主流平台對比</a:t>
            </a:r>
          </a:p>
        </p:txBody>
      </p:sp>
      <p:sp>
        <p:nvSpPr>
          <p:cNvPr id="16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538609" y="220979"/>
            <a:ext cx="245402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69" name="TextBox 11"/>
          <p:cNvSpPr txBox="1"/>
          <p:nvPr/>
        </p:nvSpPr>
        <p:spPr>
          <a:xfrm>
            <a:off x="517578" y="2075527"/>
            <a:ext cx="1347251" cy="1437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8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01</a:t>
            </a:r>
          </a:p>
        </p:txBody>
      </p:sp>
      <p:sp>
        <p:nvSpPr>
          <p:cNvPr id="170" name="TextBox 13"/>
          <p:cNvSpPr txBox="1"/>
          <p:nvPr/>
        </p:nvSpPr>
        <p:spPr>
          <a:xfrm>
            <a:off x="471859" y="3238499"/>
            <a:ext cx="612139" cy="4470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臉書</a:t>
            </a:r>
          </a:p>
        </p:txBody>
      </p:sp>
      <p:sp>
        <p:nvSpPr>
          <p:cNvPr id="171" name="Rectangle 14"/>
          <p:cNvSpPr/>
          <p:nvPr/>
        </p:nvSpPr>
        <p:spPr>
          <a:xfrm>
            <a:off x="471858" y="3649009"/>
            <a:ext cx="2611322" cy="892047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經營方式以文字為主軸，圖片為輔，獲取流量方式為社交圈獲取，上手度難</a:t>
            </a:r>
          </a:p>
        </p:txBody>
      </p:sp>
      <p:sp>
        <p:nvSpPr>
          <p:cNvPr id="172" name="TextBox 15"/>
          <p:cNvSpPr txBox="1"/>
          <p:nvPr/>
        </p:nvSpPr>
        <p:spPr>
          <a:xfrm>
            <a:off x="3352446" y="2075527"/>
            <a:ext cx="1347251" cy="1437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8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02</a:t>
            </a:r>
          </a:p>
        </p:txBody>
      </p:sp>
      <p:sp>
        <p:nvSpPr>
          <p:cNvPr id="173" name="TextBox 16"/>
          <p:cNvSpPr txBox="1"/>
          <p:nvPr/>
        </p:nvSpPr>
        <p:spPr>
          <a:xfrm>
            <a:off x="3306726" y="3251199"/>
            <a:ext cx="1268729" cy="4470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Instagram</a:t>
            </a:r>
          </a:p>
        </p:txBody>
      </p:sp>
      <p:sp>
        <p:nvSpPr>
          <p:cNvPr id="174" name="Rectangle 17"/>
          <p:cNvSpPr/>
          <p:nvPr/>
        </p:nvSpPr>
        <p:spPr>
          <a:xfrm>
            <a:off x="3306726" y="3670041"/>
            <a:ext cx="2611321" cy="84200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15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經營方式以圖片為主，文字為輔助，獲取流量方式為社交圈獲取，上手度難</a:t>
            </a:r>
          </a:p>
        </p:txBody>
      </p:sp>
      <p:sp>
        <p:nvSpPr>
          <p:cNvPr id="175" name="TextBox 18"/>
          <p:cNvSpPr txBox="1"/>
          <p:nvPr/>
        </p:nvSpPr>
        <p:spPr>
          <a:xfrm>
            <a:off x="6337827" y="2932776"/>
            <a:ext cx="1347250" cy="14376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8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03</a:t>
            </a:r>
          </a:p>
        </p:txBody>
      </p:sp>
      <p:sp>
        <p:nvSpPr>
          <p:cNvPr id="176" name="TextBox 19"/>
          <p:cNvSpPr txBox="1"/>
          <p:nvPr/>
        </p:nvSpPr>
        <p:spPr>
          <a:xfrm>
            <a:off x="6337827" y="4133849"/>
            <a:ext cx="1085595" cy="4470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Youtube</a:t>
            </a:r>
          </a:p>
        </p:txBody>
      </p:sp>
      <p:sp>
        <p:nvSpPr>
          <p:cNvPr id="177" name="Rectangle 20"/>
          <p:cNvSpPr/>
          <p:nvPr/>
        </p:nvSpPr>
        <p:spPr>
          <a:xfrm>
            <a:off x="6328688" y="4586775"/>
            <a:ext cx="2611320" cy="89204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經營方式以長影片為主，獲取流量方式為SEO關鍵字，上手度難</a:t>
            </a:r>
          </a:p>
        </p:txBody>
      </p:sp>
      <p:sp>
        <p:nvSpPr>
          <p:cNvPr id="178" name="TextBox 21"/>
          <p:cNvSpPr txBox="1"/>
          <p:nvPr/>
        </p:nvSpPr>
        <p:spPr>
          <a:xfrm>
            <a:off x="9172695" y="2932776"/>
            <a:ext cx="1347250" cy="14376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88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04</a:t>
            </a:r>
          </a:p>
        </p:txBody>
      </p:sp>
      <p:sp>
        <p:nvSpPr>
          <p:cNvPr id="179" name="TextBox 22"/>
          <p:cNvSpPr txBox="1"/>
          <p:nvPr/>
        </p:nvSpPr>
        <p:spPr>
          <a:xfrm>
            <a:off x="9172695" y="4210050"/>
            <a:ext cx="792733" cy="35051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TikTok</a:t>
            </a:r>
          </a:p>
        </p:txBody>
      </p:sp>
      <p:sp>
        <p:nvSpPr>
          <p:cNvPr id="180" name="Rectangle 24"/>
          <p:cNvSpPr/>
          <p:nvPr/>
        </p:nvSpPr>
        <p:spPr>
          <a:xfrm>
            <a:off x="9172695" y="4506259"/>
            <a:ext cx="2611320" cy="115823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15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經營方式以短影片為主，獲取流量方式為去中心化，由用戶來決定流量，上手度易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grpId="5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6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" presetClass="entr" presetSubtype="2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2" presetClass="entr" presetSubtype="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" presetClass="entr" presetSubtype="2" fill="hold" grpId="1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2" fill="hold" grpId="1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2" presetClass="entr" presetSubtype="2" fill="hold" grpId="1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indefinite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animBg="1" advAuto="0"/>
      <p:bldP spid="171" grpId="3" animBg="1" advAuto="0"/>
      <p:bldP spid="172" grpId="4" animBg="1" advAuto="0"/>
      <p:bldP spid="173" grpId="5" animBg="1" advAuto="0"/>
      <p:bldP spid="174" grpId="6" animBg="1" advAuto="0"/>
      <p:bldP spid="175" grpId="7" animBg="1" advAuto="0"/>
      <p:bldP spid="176" grpId="8" animBg="1" advAuto="0"/>
      <p:bldP spid="177" grpId="9" animBg="1" advAuto="0"/>
      <p:bldP spid="178" grpId="10" animBg="1" advAuto="0"/>
      <p:bldP spid="179" grpId="11" animBg="1" advAuto="0"/>
      <p:bldP spid="180" grpId="12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1059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060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061" name="第六堂：對標帳號邏輯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第六堂：對標帳號邏輯</a:t>
            </a:r>
          </a:p>
        </p:txBody>
      </p:sp>
      <p:sp>
        <p:nvSpPr>
          <p:cNvPr id="1062" name="從成功案例避免走冤望路"/>
          <p:cNvSpPr txBox="1"/>
          <p:nvPr/>
        </p:nvSpPr>
        <p:spPr>
          <a:xfrm>
            <a:off x="22658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從成功案例避免走冤望路</a:t>
            </a:r>
          </a:p>
        </p:txBody>
      </p:sp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06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66" name="TextBox 6"/>
          <p:cNvSpPr txBox="1"/>
          <p:nvPr/>
        </p:nvSpPr>
        <p:spPr>
          <a:xfrm>
            <a:off x="3581098" y="288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準備工具（APP)</a:t>
            </a:r>
          </a:p>
        </p:txBody>
      </p:sp>
      <p:sp>
        <p:nvSpPr>
          <p:cNvPr id="106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068" name="1_TikTok.png" descr="1_TikT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690" y="2226596"/>
            <a:ext cx="2043384" cy="20433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69" name="大陸抖音"/>
          <p:cNvSpPr txBox="1"/>
          <p:nvPr/>
        </p:nvSpPr>
        <p:spPr>
          <a:xfrm>
            <a:off x="687611" y="4846264"/>
            <a:ext cx="2237739" cy="6215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大陸抖音</a:t>
            </a:r>
          </a:p>
        </p:txBody>
      </p:sp>
      <p:pic>
        <p:nvPicPr>
          <p:cNvPr id="1070" name="600x600wa.png" descr="600x600wa.png"/>
          <p:cNvPicPr>
            <a:picLocks noChangeAspect="1"/>
          </p:cNvPicPr>
          <p:nvPr/>
        </p:nvPicPr>
        <p:blipFill>
          <a:blip r:embed="rId2"/>
          <a:srcRect l="29999" t="29877" r="29999" b="32270"/>
          <a:stretch>
            <a:fillRect/>
          </a:stretch>
        </p:blipFill>
        <p:spPr>
          <a:xfrm>
            <a:off x="5158733" y="1997085"/>
            <a:ext cx="2405524" cy="22761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71" name="提詞器"/>
          <p:cNvSpPr txBox="1"/>
          <p:nvPr/>
        </p:nvSpPr>
        <p:spPr>
          <a:xfrm>
            <a:off x="4709193" y="4497014"/>
            <a:ext cx="2637789" cy="6215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      提詞器 </a:t>
            </a:r>
          </a:p>
        </p:txBody>
      </p:sp>
      <p:pic>
        <p:nvPicPr>
          <p:cNvPr id="1072" name="unnamed.png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354" y="2113433"/>
            <a:ext cx="2043384" cy="20433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73" name="剪映"/>
          <p:cNvSpPr txBox="1"/>
          <p:nvPr/>
        </p:nvSpPr>
        <p:spPr>
          <a:xfrm>
            <a:off x="9772174" y="4682667"/>
            <a:ext cx="1170939" cy="6215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剪映</a:t>
            </a:r>
          </a:p>
        </p:txBody>
      </p:sp>
      <p:sp>
        <p:nvSpPr>
          <p:cNvPr id="1074" name="提取視頻文案"/>
          <p:cNvSpPr txBox="1"/>
          <p:nvPr/>
        </p:nvSpPr>
        <p:spPr>
          <a:xfrm>
            <a:off x="4671093" y="5151597"/>
            <a:ext cx="3304539" cy="6215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提取視頻文案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077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78" name="TextBox 6"/>
          <p:cNvSpPr txBox="1"/>
          <p:nvPr/>
        </p:nvSpPr>
        <p:spPr>
          <a:xfrm>
            <a:off x="3975208" y="3774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對標帳號思維</a:t>
            </a:r>
          </a:p>
        </p:txBody>
      </p:sp>
      <p:sp>
        <p:nvSpPr>
          <p:cNvPr id="1079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080" name="抓住兩個核心要領"/>
          <p:cNvSpPr txBox="1"/>
          <p:nvPr/>
        </p:nvSpPr>
        <p:spPr>
          <a:xfrm>
            <a:off x="4405629" y="1547472"/>
            <a:ext cx="34569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EE220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抓住兩個核心要領</a:t>
            </a:r>
          </a:p>
        </p:txBody>
      </p:sp>
      <p:sp>
        <p:nvSpPr>
          <p:cNvPr id="1081" name="讓我們能夠快速起號，快速獲取流量"/>
          <p:cNvSpPr txBox="1"/>
          <p:nvPr/>
        </p:nvSpPr>
        <p:spPr>
          <a:xfrm>
            <a:off x="2691129" y="2243067"/>
            <a:ext cx="68097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讓我們能夠快速起號，快速獲取流量</a:t>
            </a:r>
          </a:p>
        </p:txBody>
      </p:sp>
      <p:sp>
        <p:nvSpPr>
          <p:cNvPr id="1082" name="從欣賞同行如何做帳號，並且找到差異化"/>
          <p:cNvSpPr txBox="1"/>
          <p:nvPr/>
        </p:nvSpPr>
        <p:spPr>
          <a:xfrm>
            <a:off x="2310128" y="2968154"/>
            <a:ext cx="76479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從欣賞同行如何做帳號，並且找到</a:t>
            </a:r>
            <a:r>
              <a:rPr>
                <a:solidFill>
                  <a:srgbClr val="EF1D0F"/>
                </a:solidFill>
              </a:rPr>
              <a:t>差異化</a:t>
            </a:r>
            <a:endParaRPr>
              <a:solidFill>
                <a:srgbClr val="EF1D0F"/>
              </a:solidFill>
            </a:endParaRPr>
          </a:p>
        </p:txBody>
      </p:sp>
      <p:sp>
        <p:nvSpPr>
          <p:cNvPr id="1083" name="先下載大陸抖音，再到搜尋欄位搜尋行業別"/>
          <p:cNvSpPr txBox="1"/>
          <p:nvPr/>
        </p:nvSpPr>
        <p:spPr>
          <a:xfrm>
            <a:off x="2284728" y="4219072"/>
            <a:ext cx="8067039" cy="51066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先</a:t>
            </a:r>
            <a:r>
              <a:rPr>
                <a:solidFill>
                  <a:srgbClr val="EF1E28"/>
                </a:solidFill>
              </a:rPr>
              <a:t>下載大陸抖音</a:t>
            </a:r>
            <a:r>
              <a:t>，再到搜尋欄位搜尋行業別</a:t>
            </a:r>
          </a:p>
        </p:txBody>
      </p:sp>
      <p:sp>
        <p:nvSpPr>
          <p:cNvPr id="1084" name="再尋找相關熱門話題，並且做紀錄"/>
          <p:cNvSpPr txBox="1"/>
          <p:nvPr/>
        </p:nvSpPr>
        <p:spPr>
          <a:xfrm>
            <a:off x="3117848" y="4987833"/>
            <a:ext cx="6400801" cy="5208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再尋找相關熱門話題，並且做紀錄</a:t>
            </a:r>
          </a:p>
        </p:txBody>
      </p:sp>
      <p:sp>
        <p:nvSpPr>
          <p:cNvPr id="1085" name="再運用輕抖小程序，複製文案，做到修改"/>
          <p:cNvSpPr txBox="1"/>
          <p:nvPr/>
        </p:nvSpPr>
        <p:spPr>
          <a:xfrm>
            <a:off x="2489199" y="5780823"/>
            <a:ext cx="7658101" cy="5208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再運用</a:t>
            </a:r>
            <a:r>
              <a:rPr>
                <a:solidFill>
                  <a:srgbClr val="EF0F1C"/>
                </a:solidFill>
              </a:rPr>
              <a:t>輕抖小程序</a:t>
            </a:r>
            <a:r>
              <a:t>，複製文案，做到修改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1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08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089" name="TextBox 6"/>
          <p:cNvSpPr txBox="1"/>
          <p:nvPr/>
        </p:nvSpPr>
        <p:spPr>
          <a:xfrm>
            <a:off x="3530298" y="288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搜尋行業話題SOP</a:t>
            </a:r>
          </a:p>
        </p:txBody>
      </p:sp>
      <p:sp>
        <p:nvSpPr>
          <p:cNvPr id="1090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091" name="IMG_1133.PNG" descr="IMG_1133.PNG"/>
          <p:cNvPicPr>
            <a:picLocks noChangeAspect="1"/>
          </p:cNvPicPr>
          <p:nvPr/>
        </p:nvPicPr>
        <p:blipFill>
          <a:blip r:embed="rId1"/>
          <a:srcRect t="3420"/>
          <a:stretch>
            <a:fillRect/>
          </a:stretch>
        </p:blipFill>
        <p:spPr>
          <a:xfrm>
            <a:off x="8962504" y="1620167"/>
            <a:ext cx="3092040" cy="53115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92" name="IMG_1132.PNG" descr="IMG_1132.PNG"/>
          <p:cNvPicPr>
            <a:picLocks noChangeAspect="1"/>
          </p:cNvPicPr>
          <p:nvPr/>
        </p:nvPicPr>
        <p:blipFill>
          <a:blip r:embed="rId2"/>
          <a:srcRect t="3096"/>
          <a:stretch>
            <a:fillRect/>
          </a:stretch>
        </p:blipFill>
        <p:spPr>
          <a:xfrm>
            <a:off x="1067012" y="1620166"/>
            <a:ext cx="3081839" cy="53118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93" name="輸入關鍵字"/>
          <p:cNvSpPr txBox="1"/>
          <p:nvPr/>
        </p:nvSpPr>
        <p:spPr>
          <a:xfrm>
            <a:off x="5183768" y="1813478"/>
            <a:ext cx="2400301" cy="55778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輸入關鍵字</a:t>
            </a:r>
          </a:p>
        </p:txBody>
      </p:sp>
      <p:sp>
        <p:nvSpPr>
          <p:cNvPr id="1094" name="點選話題"/>
          <p:cNvSpPr txBox="1"/>
          <p:nvPr/>
        </p:nvSpPr>
        <p:spPr>
          <a:xfrm>
            <a:off x="5412368" y="3088469"/>
            <a:ext cx="1943101" cy="55778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點選話題</a:t>
            </a:r>
          </a:p>
        </p:txBody>
      </p:sp>
      <p:sp>
        <p:nvSpPr>
          <p:cNvPr id="1095" name="篩選最多讚"/>
          <p:cNvSpPr txBox="1"/>
          <p:nvPr/>
        </p:nvSpPr>
        <p:spPr>
          <a:xfrm>
            <a:off x="5132968" y="4552343"/>
            <a:ext cx="2400301" cy="55778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篩選最多讚</a:t>
            </a:r>
          </a:p>
        </p:txBody>
      </p:sp>
      <p:sp>
        <p:nvSpPr>
          <p:cNvPr id="1096" name="箭頭"/>
          <p:cNvSpPr/>
          <p:nvPr/>
        </p:nvSpPr>
        <p:spPr>
          <a:xfrm>
            <a:off x="4664755" y="2205350"/>
            <a:ext cx="343832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97" name="箭頭"/>
          <p:cNvSpPr/>
          <p:nvPr/>
        </p:nvSpPr>
        <p:spPr>
          <a:xfrm>
            <a:off x="4664755" y="3714151"/>
            <a:ext cx="343832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98" name="選取近期時間話題"/>
          <p:cNvSpPr txBox="1"/>
          <p:nvPr/>
        </p:nvSpPr>
        <p:spPr>
          <a:xfrm>
            <a:off x="4497968" y="5990816"/>
            <a:ext cx="3771901" cy="55778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選取近期時間話題</a:t>
            </a:r>
          </a:p>
        </p:txBody>
      </p:sp>
      <p:sp>
        <p:nvSpPr>
          <p:cNvPr id="1099" name="箭頭"/>
          <p:cNvSpPr/>
          <p:nvPr/>
        </p:nvSpPr>
        <p:spPr>
          <a:xfrm>
            <a:off x="4664755" y="5065448"/>
            <a:ext cx="343832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" grpId="1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10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103" name="TextBox 6"/>
          <p:cNvSpPr txBox="1"/>
          <p:nvPr/>
        </p:nvSpPr>
        <p:spPr>
          <a:xfrm>
            <a:off x="3778926" y="124395"/>
            <a:ext cx="6852730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對標核心關鍵軸</a:t>
            </a:r>
          </a:p>
        </p:txBody>
      </p:sp>
      <p:sp>
        <p:nvSpPr>
          <p:cNvPr id="1104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105" name="對標帳號"/>
          <p:cNvSpPr txBox="1"/>
          <p:nvPr/>
        </p:nvSpPr>
        <p:spPr>
          <a:xfrm>
            <a:off x="169320" y="3360688"/>
            <a:ext cx="2644139" cy="7200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對標帳號</a:t>
            </a:r>
          </a:p>
        </p:txBody>
      </p:sp>
      <p:sp>
        <p:nvSpPr>
          <p:cNvPr id="1106" name="箭頭"/>
          <p:cNvSpPr/>
          <p:nvPr/>
        </p:nvSpPr>
        <p:spPr>
          <a:xfrm>
            <a:off x="3857183" y="3297816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7" name="分析這些帳號"/>
          <p:cNvSpPr txBox="1"/>
          <p:nvPr/>
        </p:nvSpPr>
        <p:spPr>
          <a:xfrm>
            <a:off x="6799185" y="1412700"/>
            <a:ext cx="3837939" cy="707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分析這些帳號</a:t>
            </a:r>
          </a:p>
        </p:txBody>
      </p:sp>
      <p:sp>
        <p:nvSpPr>
          <p:cNvPr id="1108" name="選題"/>
          <p:cNvSpPr txBox="1"/>
          <p:nvPr/>
        </p:nvSpPr>
        <p:spPr>
          <a:xfrm>
            <a:off x="6873820" y="2441155"/>
            <a:ext cx="916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選題</a:t>
            </a:r>
          </a:p>
        </p:txBody>
      </p:sp>
      <p:sp>
        <p:nvSpPr>
          <p:cNvPr id="1109" name="呈現形式"/>
          <p:cNvSpPr txBox="1"/>
          <p:nvPr/>
        </p:nvSpPr>
        <p:spPr>
          <a:xfrm>
            <a:off x="9193480" y="2441155"/>
            <a:ext cx="17297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呈現形式</a:t>
            </a:r>
          </a:p>
        </p:txBody>
      </p:sp>
      <p:sp>
        <p:nvSpPr>
          <p:cNvPr id="1110" name="文案"/>
          <p:cNvSpPr txBox="1"/>
          <p:nvPr/>
        </p:nvSpPr>
        <p:spPr>
          <a:xfrm>
            <a:off x="6873820" y="3090560"/>
            <a:ext cx="916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文案</a:t>
            </a:r>
          </a:p>
        </p:txBody>
      </p:sp>
      <p:sp>
        <p:nvSpPr>
          <p:cNvPr id="1111" name="腳本"/>
          <p:cNvSpPr txBox="1"/>
          <p:nvPr/>
        </p:nvSpPr>
        <p:spPr>
          <a:xfrm>
            <a:off x="9586789" y="3064397"/>
            <a:ext cx="916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腳本</a:t>
            </a:r>
          </a:p>
        </p:txBody>
      </p:sp>
      <p:sp>
        <p:nvSpPr>
          <p:cNvPr id="1112" name="風格"/>
          <p:cNvSpPr txBox="1"/>
          <p:nvPr/>
        </p:nvSpPr>
        <p:spPr>
          <a:xfrm>
            <a:off x="6873820" y="3714564"/>
            <a:ext cx="916939" cy="4983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風格</a:t>
            </a:r>
          </a:p>
        </p:txBody>
      </p:sp>
      <p:sp>
        <p:nvSpPr>
          <p:cNvPr id="1113" name="人設"/>
          <p:cNvSpPr txBox="1"/>
          <p:nvPr/>
        </p:nvSpPr>
        <p:spPr>
          <a:xfrm>
            <a:off x="9599880" y="3702537"/>
            <a:ext cx="916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人設</a:t>
            </a:r>
          </a:p>
        </p:txBody>
      </p:sp>
      <p:sp>
        <p:nvSpPr>
          <p:cNvPr id="1114" name="搜尋20個同產業帳號"/>
          <p:cNvSpPr txBox="1"/>
          <p:nvPr/>
        </p:nvSpPr>
        <p:spPr>
          <a:xfrm>
            <a:off x="6583997" y="4519370"/>
            <a:ext cx="4268316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搜尋20個同產業帳號</a:t>
            </a:r>
          </a:p>
        </p:txBody>
      </p:sp>
      <p:sp>
        <p:nvSpPr>
          <p:cNvPr id="1115" name="做到萃取出自己的東西"/>
          <p:cNvSpPr txBox="1"/>
          <p:nvPr/>
        </p:nvSpPr>
        <p:spPr>
          <a:xfrm>
            <a:off x="6380085" y="5219032"/>
            <a:ext cx="4676139" cy="54762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做到萃取出自己的東西</a:t>
            </a:r>
          </a:p>
        </p:txBody>
      </p:sp>
      <p:sp>
        <p:nvSpPr>
          <p:cNvPr id="1116" name="找出差異化進而做到拍攝"/>
          <p:cNvSpPr txBox="1"/>
          <p:nvPr/>
        </p:nvSpPr>
        <p:spPr>
          <a:xfrm>
            <a:off x="6151486" y="5918697"/>
            <a:ext cx="5133339" cy="5476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找出差異化進而做到拍攝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1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06</a:t>
            </a:r>
          </a:p>
        </p:txBody>
      </p:sp>
      <p:sp>
        <p:nvSpPr>
          <p:cNvPr id="111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120" name="TextBox 6"/>
          <p:cNvSpPr txBox="1"/>
          <p:nvPr/>
        </p:nvSpPr>
        <p:spPr>
          <a:xfrm>
            <a:off x="3757076" y="124609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對標核心關鍵軸</a:t>
            </a:r>
          </a:p>
        </p:txBody>
      </p:sp>
      <p:sp>
        <p:nvSpPr>
          <p:cNvPr id="112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122" name="對標人群"/>
          <p:cNvSpPr txBox="1"/>
          <p:nvPr/>
        </p:nvSpPr>
        <p:spPr>
          <a:xfrm>
            <a:off x="497062" y="3321226"/>
            <a:ext cx="2644139" cy="7200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對標人群</a:t>
            </a:r>
          </a:p>
        </p:txBody>
      </p:sp>
      <p:sp>
        <p:nvSpPr>
          <p:cNvPr id="1123" name="箭頭"/>
          <p:cNvSpPr/>
          <p:nvPr/>
        </p:nvSpPr>
        <p:spPr>
          <a:xfrm>
            <a:off x="3369021" y="3271053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24" name="大賽道"/>
          <p:cNvSpPr txBox="1"/>
          <p:nvPr/>
        </p:nvSpPr>
        <p:spPr>
          <a:xfrm>
            <a:off x="5439257" y="2034744"/>
            <a:ext cx="14376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大賽道</a:t>
            </a:r>
          </a:p>
        </p:txBody>
      </p:sp>
      <p:sp>
        <p:nvSpPr>
          <p:cNvPr id="1125" name="中賽道"/>
          <p:cNvSpPr txBox="1"/>
          <p:nvPr/>
        </p:nvSpPr>
        <p:spPr>
          <a:xfrm>
            <a:off x="5439257" y="2970174"/>
            <a:ext cx="14376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中賽道</a:t>
            </a:r>
          </a:p>
        </p:txBody>
      </p:sp>
      <p:sp>
        <p:nvSpPr>
          <p:cNvPr id="1126" name="小賽道"/>
          <p:cNvSpPr txBox="1"/>
          <p:nvPr/>
        </p:nvSpPr>
        <p:spPr>
          <a:xfrm>
            <a:off x="5451957" y="3906376"/>
            <a:ext cx="14376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小賽道</a:t>
            </a:r>
          </a:p>
        </p:txBody>
      </p:sp>
      <p:sp>
        <p:nvSpPr>
          <p:cNvPr id="1127" name="細分賽道"/>
          <p:cNvSpPr txBox="1"/>
          <p:nvPr/>
        </p:nvSpPr>
        <p:spPr>
          <a:xfrm>
            <a:off x="5153507" y="4829877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細分賽道</a:t>
            </a:r>
          </a:p>
        </p:txBody>
      </p:sp>
      <p:sp>
        <p:nvSpPr>
          <p:cNvPr id="1128" name="舉例美食產業"/>
          <p:cNvSpPr txBox="1"/>
          <p:nvPr/>
        </p:nvSpPr>
        <p:spPr>
          <a:xfrm>
            <a:off x="128763" y="4329101"/>
            <a:ext cx="3533139" cy="65849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舉例美食產業</a:t>
            </a:r>
          </a:p>
        </p:txBody>
      </p:sp>
      <p:sp>
        <p:nvSpPr>
          <p:cNvPr id="1129" name="箭頭"/>
          <p:cNvSpPr/>
          <p:nvPr/>
        </p:nvSpPr>
        <p:spPr>
          <a:xfrm>
            <a:off x="7262269" y="1940784"/>
            <a:ext cx="1221541" cy="698589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0" name="美食"/>
          <p:cNvSpPr txBox="1"/>
          <p:nvPr/>
        </p:nvSpPr>
        <p:spPr>
          <a:xfrm>
            <a:off x="8897922" y="1920444"/>
            <a:ext cx="106933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美食</a:t>
            </a:r>
          </a:p>
        </p:txBody>
      </p:sp>
      <p:sp>
        <p:nvSpPr>
          <p:cNvPr id="1131" name="火鍋"/>
          <p:cNvSpPr txBox="1"/>
          <p:nvPr/>
        </p:nvSpPr>
        <p:spPr>
          <a:xfrm>
            <a:off x="8874431" y="2855874"/>
            <a:ext cx="1069339" cy="57226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火鍋</a:t>
            </a:r>
          </a:p>
        </p:txBody>
      </p:sp>
      <p:sp>
        <p:nvSpPr>
          <p:cNvPr id="1132" name="台北火鍋"/>
          <p:cNvSpPr txBox="1"/>
          <p:nvPr/>
        </p:nvSpPr>
        <p:spPr>
          <a:xfrm>
            <a:off x="8679119" y="3887897"/>
            <a:ext cx="203453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台北火鍋</a:t>
            </a:r>
          </a:p>
        </p:txBody>
      </p:sp>
      <p:sp>
        <p:nvSpPr>
          <p:cNvPr id="1133" name="火鍋品類"/>
          <p:cNvSpPr txBox="1"/>
          <p:nvPr/>
        </p:nvSpPr>
        <p:spPr>
          <a:xfrm>
            <a:off x="8710432" y="4829877"/>
            <a:ext cx="203453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火鍋品類</a:t>
            </a:r>
          </a:p>
        </p:txBody>
      </p:sp>
      <p:sp>
        <p:nvSpPr>
          <p:cNvPr id="1134" name="箭頭"/>
          <p:cNvSpPr/>
          <p:nvPr/>
        </p:nvSpPr>
        <p:spPr>
          <a:xfrm>
            <a:off x="7262269" y="2876213"/>
            <a:ext cx="1221541" cy="698589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5" name="箭頭"/>
          <p:cNvSpPr/>
          <p:nvPr/>
        </p:nvSpPr>
        <p:spPr>
          <a:xfrm>
            <a:off x="7262269" y="3812414"/>
            <a:ext cx="1221541" cy="698589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6" name="箭頭"/>
          <p:cNvSpPr/>
          <p:nvPr/>
        </p:nvSpPr>
        <p:spPr>
          <a:xfrm>
            <a:off x="7262269" y="4735915"/>
            <a:ext cx="1221541" cy="698589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7" name="最後搜尋以上關鍵字 尋找對標帳號"/>
          <p:cNvSpPr txBox="1"/>
          <p:nvPr/>
        </p:nvSpPr>
        <p:spPr>
          <a:xfrm>
            <a:off x="1116938" y="5855350"/>
            <a:ext cx="9594214" cy="70777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最後搜尋以上關鍵字 尋找對標帳號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76368"/>
          <a:stretch>
            <a:fillRect/>
          </a:stretch>
        </p:blipFill>
        <p:spPr>
          <a:xfrm>
            <a:off x="6095998" y="404812"/>
            <a:ext cx="5688016" cy="2909159"/>
          </a:xfrm>
          <a:prstGeom prst="rect">
            <a:avLst/>
          </a:prstGeom>
        </p:spPr>
      </p:pic>
      <p:pic>
        <p:nvPicPr>
          <p:cNvPr id="1140" name="Picture Placeholder 4" descr="Picture Placeholder 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28270" b="52320"/>
          <a:stretch>
            <a:fillRect/>
          </a:stretch>
        </p:blipFill>
        <p:spPr>
          <a:xfrm>
            <a:off x="407987" y="4063998"/>
            <a:ext cx="5688015" cy="2389189"/>
          </a:xfrm>
          <a:prstGeom prst="rect">
            <a:avLst/>
          </a:prstGeom>
        </p:spPr>
      </p:pic>
      <p:sp>
        <p:nvSpPr>
          <p:cNvPr id="1141" name="按下視頻分享鍵"/>
          <p:cNvSpPr txBox="1"/>
          <p:nvPr/>
        </p:nvSpPr>
        <p:spPr>
          <a:xfrm>
            <a:off x="1011222" y="1395092"/>
            <a:ext cx="37490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按下視頻分享鍵</a:t>
            </a:r>
          </a:p>
        </p:txBody>
      </p:sp>
      <p:sp>
        <p:nvSpPr>
          <p:cNvPr id="1142" name="點選複製鏈接"/>
          <p:cNvSpPr txBox="1"/>
          <p:nvPr/>
        </p:nvSpPr>
        <p:spPr>
          <a:xfrm>
            <a:off x="1258871" y="2222408"/>
            <a:ext cx="32283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點選複製鏈接</a:t>
            </a:r>
          </a:p>
        </p:txBody>
      </p:sp>
      <p:sp>
        <p:nvSpPr>
          <p:cNvPr id="1143" name="提取視頻文案方式"/>
          <p:cNvSpPr txBox="1">
            <a:spLocks noGrp="1"/>
          </p:cNvSpPr>
          <p:nvPr>
            <p:ph type="title" idx="4294967295"/>
          </p:nvPr>
        </p:nvSpPr>
        <p:spPr>
          <a:xfrm>
            <a:off x="-2551907" y="31264"/>
            <a:ext cx="11099803" cy="1078847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31495">
              <a:lnSpc>
                <a:spcPct val="100000"/>
              </a:lnSpc>
              <a:defRPr sz="5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提取視頻文案方式</a:t>
            </a:r>
          </a:p>
        </p:txBody>
      </p:sp>
      <p:sp>
        <p:nvSpPr>
          <p:cNvPr id="1144" name="箭頭"/>
          <p:cNvSpPr/>
          <p:nvPr/>
        </p:nvSpPr>
        <p:spPr>
          <a:xfrm rot="10800000">
            <a:off x="4912566" y="1830142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45" name="打開輕抖app"/>
          <p:cNvSpPr txBox="1"/>
          <p:nvPr/>
        </p:nvSpPr>
        <p:spPr>
          <a:xfrm>
            <a:off x="7982159" y="4316378"/>
            <a:ext cx="3782846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打開輕抖app </a:t>
            </a:r>
          </a:p>
        </p:txBody>
      </p:sp>
      <p:sp>
        <p:nvSpPr>
          <p:cNvPr id="1146" name="點選文案提取"/>
          <p:cNvSpPr txBox="1"/>
          <p:nvPr/>
        </p:nvSpPr>
        <p:spPr>
          <a:xfrm>
            <a:off x="8021117" y="5361938"/>
            <a:ext cx="3609339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點選文案提取</a:t>
            </a:r>
          </a:p>
        </p:txBody>
      </p:sp>
      <p:sp>
        <p:nvSpPr>
          <p:cNvPr id="1147" name="箭頭"/>
          <p:cNvSpPr/>
          <p:nvPr/>
        </p:nvSpPr>
        <p:spPr>
          <a:xfrm rot="10800000">
            <a:off x="5913544" y="4848376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5591" b="69842"/>
          <a:stretch>
            <a:fillRect/>
          </a:stretch>
        </p:blipFill>
        <p:spPr>
          <a:xfrm>
            <a:off x="6095998" y="404813"/>
            <a:ext cx="5688015" cy="3024189"/>
          </a:xfrm>
          <a:prstGeom prst="rect">
            <a:avLst/>
          </a:prstGeom>
        </p:spPr>
      </p:pic>
      <p:pic>
        <p:nvPicPr>
          <p:cNvPr id="1150" name="Picture Placeholder 4" descr="Picture Placeholder 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33728" b="46863"/>
          <a:stretch>
            <a:fillRect/>
          </a:stretch>
        </p:blipFill>
        <p:spPr>
          <a:xfrm>
            <a:off x="26987" y="4063998"/>
            <a:ext cx="5688015" cy="2389189"/>
          </a:xfrm>
          <a:prstGeom prst="rect">
            <a:avLst/>
          </a:prstGeom>
        </p:spPr>
      </p:pic>
      <p:sp>
        <p:nvSpPr>
          <p:cNvPr id="1151" name="將鏈接貼上到框框內"/>
          <p:cNvSpPr txBox="1"/>
          <p:nvPr/>
        </p:nvSpPr>
        <p:spPr>
          <a:xfrm>
            <a:off x="477822" y="1394424"/>
            <a:ext cx="47904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將鏈接貼上到框框內</a:t>
            </a:r>
          </a:p>
        </p:txBody>
      </p:sp>
      <p:sp>
        <p:nvSpPr>
          <p:cNvPr id="1152" name="對話視窗  按下一件提取文案"/>
          <p:cNvSpPr txBox="1"/>
          <p:nvPr/>
        </p:nvSpPr>
        <p:spPr>
          <a:xfrm>
            <a:off x="1117123" y="2287957"/>
            <a:ext cx="4269739" cy="11426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    對話視窗 </a:t>
            </a:r>
            <a:br/>
            <a:r>
              <a:t>按下一件提取文案</a:t>
            </a:r>
          </a:p>
        </p:txBody>
      </p:sp>
      <p:sp>
        <p:nvSpPr>
          <p:cNvPr id="1153" name="提取視頻文案方式"/>
          <p:cNvSpPr txBox="1">
            <a:spLocks noGrp="1"/>
          </p:cNvSpPr>
          <p:nvPr>
            <p:ph type="title" idx="4294967295"/>
          </p:nvPr>
        </p:nvSpPr>
        <p:spPr>
          <a:xfrm>
            <a:off x="-2551907" y="31264"/>
            <a:ext cx="11099803" cy="1078847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algn="ctr" defTabSz="531495">
              <a:lnSpc>
                <a:spcPct val="100000"/>
              </a:lnSpc>
              <a:defRPr sz="5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提取視頻文案方式</a:t>
            </a:r>
          </a:p>
        </p:txBody>
      </p:sp>
      <p:sp>
        <p:nvSpPr>
          <p:cNvPr id="1154" name="箭頭"/>
          <p:cNvSpPr/>
          <p:nvPr/>
        </p:nvSpPr>
        <p:spPr>
          <a:xfrm rot="10800000">
            <a:off x="4912566" y="1830142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5" name="點選提詞器"/>
          <p:cNvSpPr txBox="1"/>
          <p:nvPr/>
        </p:nvSpPr>
        <p:spPr>
          <a:xfrm>
            <a:off x="8313217" y="3528072"/>
            <a:ext cx="3025139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點選提詞器</a:t>
            </a:r>
          </a:p>
        </p:txBody>
      </p:sp>
      <p:sp>
        <p:nvSpPr>
          <p:cNvPr id="1156" name="即可進入懸浮"/>
          <p:cNvSpPr txBox="1"/>
          <p:nvPr/>
        </p:nvSpPr>
        <p:spPr>
          <a:xfrm>
            <a:off x="8021117" y="4336058"/>
            <a:ext cx="3609339" cy="67081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6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即可進入懸浮</a:t>
            </a:r>
          </a:p>
        </p:txBody>
      </p:sp>
      <p:sp>
        <p:nvSpPr>
          <p:cNvPr id="1157" name="箭頭"/>
          <p:cNvSpPr/>
          <p:nvPr/>
        </p:nvSpPr>
        <p:spPr>
          <a:xfrm rot="10800000">
            <a:off x="5659544" y="4848376"/>
            <a:ext cx="176867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8" name="有助於拍攝時看稿"/>
          <p:cNvSpPr txBox="1"/>
          <p:nvPr/>
        </p:nvSpPr>
        <p:spPr>
          <a:xfrm>
            <a:off x="7690917" y="5144045"/>
            <a:ext cx="42697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有助於拍攝時看稿</a:t>
            </a:r>
          </a:p>
        </p:txBody>
      </p:sp>
      <p:sp>
        <p:nvSpPr>
          <p:cNvPr id="1159" name="最後開啟相機錄影 即可完成"/>
          <p:cNvSpPr txBox="1"/>
          <p:nvPr/>
        </p:nvSpPr>
        <p:spPr>
          <a:xfrm>
            <a:off x="6058170" y="5953936"/>
            <a:ext cx="6015989" cy="5722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最後開啟相機錄影 即可完成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1162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163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164" name="第七堂：拍攝與攝影技巧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第七堂：拍攝與攝影技巧</a:t>
            </a:r>
          </a:p>
        </p:txBody>
      </p:sp>
      <p:sp>
        <p:nvSpPr>
          <p:cNvPr id="1165" name="掌握鏡頭語言力"/>
          <p:cNvSpPr txBox="1"/>
          <p:nvPr/>
        </p:nvSpPr>
        <p:spPr>
          <a:xfrm>
            <a:off x="22658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掌握鏡頭語言力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16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169" name="TextBox 6"/>
          <p:cNvSpPr txBox="1"/>
          <p:nvPr/>
        </p:nvSpPr>
        <p:spPr>
          <a:xfrm>
            <a:off x="3962098" y="288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拍攝製作技巧</a:t>
            </a:r>
          </a:p>
        </p:txBody>
      </p:sp>
      <p:sp>
        <p:nvSpPr>
          <p:cNvPr id="1170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171" name="iphone-512.png.png" descr="iphone-512.pn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3653" y="1190550"/>
            <a:ext cx="3423241" cy="34232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72" name="d7a5f02e3a9396a7a3d61bb035b53106.jpg!ys.jpeg" descr="d7a5f02e3a9396a7a3d61bb035b53106.jpg!y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658" y="1656959"/>
            <a:ext cx="2832881" cy="28328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73" name="手機拍攝"/>
          <p:cNvSpPr txBox="1"/>
          <p:nvPr/>
        </p:nvSpPr>
        <p:spPr>
          <a:xfrm>
            <a:off x="2757203" y="4449380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手機拍攝</a:t>
            </a:r>
          </a:p>
        </p:txBody>
      </p:sp>
      <p:sp>
        <p:nvSpPr>
          <p:cNvPr id="1174" name="可以設置1080p 60fsp"/>
          <p:cNvSpPr txBox="1"/>
          <p:nvPr/>
        </p:nvSpPr>
        <p:spPr>
          <a:xfrm>
            <a:off x="1324642" y="5176586"/>
            <a:ext cx="500125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可以設置1080p 60fsp</a:t>
            </a:r>
          </a:p>
        </p:txBody>
      </p:sp>
      <p:sp>
        <p:nvSpPr>
          <p:cNvPr id="1175" name="相機拍攝"/>
          <p:cNvSpPr txBox="1"/>
          <p:nvPr/>
        </p:nvSpPr>
        <p:spPr>
          <a:xfrm>
            <a:off x="7871028" y="4449380"/>
            <a:ext cx="2136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相機拍攝</a:t>
            </a:r>
          </a:p>
        </p:txBody>
      </p:sp>
      <p:sp>
        <p:nvSpPr>
          <p:cNvPr id="1176" name="快速方便上手"/>
          <p:cNvSpPr txBox="1"/>
          <p:nvPr/>
        </p:nvSpPr>
        <p:spPr>
          <a:xfrm>
            <a:off x="2437792" y="5903792"/>
            <a:ext cx="3152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快速方便上手</a:t>
            </a:r>
          </a:p>
        </p:txBody>
      </p:sp>
      <p:sp>
        <p:nvSpPr>
          <p:cNvPr id="1177" name="預算充足狀況下"/>
          <p:cNvSpPr txBox="1"/>
          <p:nvPr/>
        </p:nvSpPr>
        <p:spPr>
          <a:xfrm>
            <a:off x="7121728" y="5176586"/>
            <a:ext cx="366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預算充足狀況下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Placeholder 2" descr="Picture Placeholder 2"/>
          <p:cNvPicPr>
            <a:picLocks noGrp="1" noChangeAspect="1"/>
          </p:cNvPicPr>
          <p:nvPr>
            <p:ph type="pic" idx="22"/>
          </p:nvPr>
        </p:nvPicPr>
        <p:blipFill>
          <a:blip r:embed="rId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3" name="Rectangle 7"/>
          <p:cNvSpPr/>
          <p:nvPr/>
        </p:nvSpPr>
        <p:spPr>
          <a:xfrm>
            <a:off x="812475" y="812475"/>
            <a:ext cx="4877289" cy="5233049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84" name="Rectangle 12"/>
          <p:cNvSpPr txBox="1"/>
          <p:nvPr/>
        </p:nvSpPr>
        <p:spPr>
          <a:xfrm>
            <a:off x="49766" y="2396845"/>
            <a:ext cx="4465286" cy="6215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200"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全球下載量 30億</a:t>
            </a:r>
          </a:p>
        </p:txBody>
      </p:sp>
      <p:pic>
        <p:nvPicPr>
          <p:cNvPr id="185" name="截圖 2021-10-03 下午11.23.29.png" descr="截圖 2021-10-03 下午11.23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42" y="1987612"/>
            <a:ext cx="7470573" cy="39714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6" name="Rectangle 12"/>
          <p:cNvSpPr txBox="1"/>
          <p:nvPr/>
        </p:nvSpPr>
        <p:spPr>
          <a:xfrm>
            <a:off x="3863356" y="317049"/>
            <a:ext cx="4465287" cy="8407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4200" b="1"/>
            </a:lvl1pPr>
          </a:lstStyle>
          <a:p>
            <a:r>
              <a:t>TikTok全球市場</a:t>
            </a:r>
          </a:p>
        </p:txBody>
      </p:sp>
      <p:sp>
        <p:nvSpPr>
          <p:cNvPr id="187" name="全球月活躍"/>
          <p:cNvSpPr txBox="1"/>
          <p:nvPr/>
        </p:nvSpPr>
        <p:spPr>
          <a:xfrm>
            <a:off x="736253" y="3604065"/>
            <a:ext cx="27076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全球月活躍</a:t>
            </a:r>
          </a:p>
        </p:txBody>
      </p:sp>
      <p:sp>
        <p:nvSpPr>
          <p:cNvPr id="188" name="用戶數 10億"/>
          <p:cNvSpPr txBox="1"/>
          <p:nvPr/>
        </p:nvSpPr>
        <p:spPr>
          <a:xfrm>
            <a:off x="643048" y="4344838"/>
            <a:ext cx="2894050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用戶數 10億</a:t>
            </a:r>
          </a:p>
        </p:txBody>
      </p:sp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180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181" name="TextBox 6"/>
          <p:cNvSpPr txBox="1"/>
          <p:nvPr/>
        </p:nvSpPr>
        <p:spPr>
          <a:xfrm>
            <a:off x="4597098" y="28870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輔助配件</a:t>
            </a:r>
          </a:p>
        </p:txBody>
      </p:sp>
      <p:sp>
        <p:nvSpPr>
          <p:cNvPr id="1182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183" name="244107.png" descr="24410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7654" y="1879250"/>
            <a:ext cx="2558802" cy="25588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84" name="AGQZ051.jpg" descr="AGQZ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737" y="1682483"/>
            <a:ext cx="2841536" cy="28415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85" name="RODE-Lavalier-GO-01.jpg" descr="RODE-Lavalier-GO-01.jpg"/>
          <p:cNvPicPr>
            <a:picLocks noChangeAspect="1"/>
          </p:cNvPicPr>
          <p:nvPr/>
        </p:nvPicPr>
        <p:blipFill>
          <a:blip r:embed="rId3"/>
          <a:srcRect l="19573" t="17456" r="32777" b="12747"/>
          <a:stretch>
            <a:fillRect/>
          </a:stretch>
        </p:blipFill>
        <p:spPr>
          <a:xfrm>
            <a:off x="1853793" y="1703906"/>
            <a:ext cx="2055505" cy="30109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86" name="手機支架"/>
          <p:cNvSpPr txBox="1"/>
          <p:nvPr/>
        </p:nvSpPr>
        <p:spPr>
          <a:xfrm>
            <a:off x="5394492" y="4524922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手機支架</a:t>
            </a:r>
          </a:p>
        </p:txBody>
      </p:sp>
      <p:sp>
        <p:nvSpPr>
          <p:cNvPr id="1187" name="定點拍攝方便"/>
          <p:cNvSpPr txBox="1"/>
          <p:nvPr/>
        </p:nvSpPr>
        <p:spPr>
          <a:xfrm>
            <a:off x="5009584" y="5134777"/>
            <a:ext cx="26949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定點拍攝方便</a:t>
            </a:r>
          </a:p>
        </p:txBody>
      </p:sp>
      <p:sp>
        <p:nvSpPr>
          <p:cNvPr id="1188" name="領夾麥克風"/>
          <p:cNvSpPr txBox="1"/>
          <p:nvPr/>
        </p:nvSpPr>
        <p:spPr>
          <a:xfrm>
            <a:off x="1749930" y="4524922"/>
            <a:ext cx="22631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領夾麥克風</a:t>
            </a:r>
          </a:p>
        </p:txBody>
      </p:sp>
      <p:sp>
        <p:nvSpPr>
          <p:cNvPr id="1189" name="收音清晰"/>
          <p:cNvSpPr txBox="1"/>
          <p:nvPr/>
        </p:nvSpPr>
        <p:spPr>
          <a:xfrm>
            <a:off x="1965830" y="5145090"/>
            <a:ext cx="18313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收音清晰</a:t>
            </a:r>
          </a:p>
        </p:txBody>
      </p:sp>
      <p:sp>
        <p:nvSpPr>
          <p:cNvPr id="1190" name="美顏燈"/>
          <p:cNvSpPr txBox="1"/>
          <p:nvPr/>
        </p:nvSpPr>
        <p:spPr>
          <a:xfrm>
            <a:off x="9463734" y="4524922"/>
            <a:ext cx="13995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美顏燈</a:t>
            </a:r>
          </a:p>
        </p:txBody>
      </p:sp>
      <p:sp>
        <p:nvSpPr>
          <p:cNvPr id="1191" name="拍攝有好的光線"/>
          <p:cNvSpPr txBox="1"/>
          <p:nvPr/>
        </p:nvSpPr>
        <p:spPr>
          <a:xfrm>
            <a:off x="8600134" y="5145090"/>
            <a:ext cx="3126739" cy="5229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拍攝有好的光線</a:t>
            </a:r>
          </a:p>
        </p:txBody>
      </p:sp>
      <p:sp>
        <p:nvSpPr>
          <p:cNvPr id="1192" name="建議先以小資金先購入"/>
          <p:cNvSpPr txBox="1"/>
          <p:nvPr/>
        </p:nvSpPr>
        <p:spPr>
          <a:xfrm>
            <a:off x="3146592" y="6015462"/>
            <a:ext cx="6327139" cy="707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建議先以</a:t>
            </a:r>
            <a:r>
              <a:rPr>
                <a:solidFill>
                  <a:srgbClr val="EF291F"/>
                </a:solidFill>
              </a:rPr>
              <a:t>小資金</a:t>
            </a:r>
            <a:r>
              <a:t>先購入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" grpId="1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19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196" name="TextBox 6"/>
          <p:cNvSpPr txBox="1"/>
          <p:nvPr/>
        </p:nvSpPr>
        <p:spPr>
          <a:xfrm>
            <a:off x="3941614" y="3774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 製作視頻軟件</a:t>
            </a:r>
          </a:p>
        </p:txBody>
      </p:sp>
      <p:sp>
        <p:nvSpPr>
          <p:cNvPr id="119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198" name="電腦剪接軟件"/>
          <p:cNvSpPr txBox="1"/>
          <p:nvPr/>
        </p:nvSpPr>
        <p:spPr>
          <a:xfrm>
            <a:off x="1875209" y="1898599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電腦剪接軟件</a:t>
            </a:r>
          </a:p>
        </p:txBody>
      </p:sp>
      <p:sp>
        <p:nvSpPr>
          <p:cNvPr id="1199" name="手機剪接軟件"/>
          <p:cNvSpPr txBox="1"/>
          <p:nvPr/>
        </p:nvSpPr>
        <p:spPr>
          <a:xfrm>
            <a:off x="7933204" y="1898599"/>
            <a:ext cx="3152139" cy="59689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手機剪接軟件</a:t>
            </a:r>
          </a:p>
        </p:txBody>
      </p:sp>
      <p:sp>
        <p:nvSpPr>
          <p:cNvPr id="1200" name="Premiere"/>
          <p:cNvSpPr txBox="1"/>
          <p:nvPr/>
        </p:nvSpPr>
        <p:spPr>
          <a:xfrm>
            <a:off x="398796" y="4235500"/>
            <a:ext cx="1953107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Premiere</a:t>
            </a:r>
          </a:p>
        </p:txBody>
      </p:sp>
      <p:pic>
        <p:nvPicPr>
          <p:cNvPr id="1201" name="Unknown.jpeg" descr="Unknown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015" y="2764019"/>
            <a:ext cx="1329963" cy="132996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2" name="finalcutx-vl.jpeg" descr="finalcutx-vl.jpeg"/>
          <p:cNvPicPr>
            <a:picLocks noChangeAspect="1"/>
          </p:cNvPicPr>
          <p:nvPr/>
        </p:nvPicPr>
        <p:blipFill>
          <a:blip r:embed="rId2"/>
          <a:srcRect l="18520" t="21931" r="18520" b="21931"/>
          <a:stretch>
            <a:fillRect/>
          </a:stretch>
        </p:blipFill>
        <p:spPr>
          <a:xfrm>
            <a:off x="2756351" y="2685057"/>
            <a:ext cx="1491599" cy="13299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3" name="1200x630wa.png" descr="1200x630wa.png"/>
          <p:cNvPicPr>
            <a:picLocks noChangeAspect="1"/>
          </p:cNvPicPr>
          <p:nvPr/>
        </p:nvPicPr>
        <p:blipFill>
          <a:blip r:embed="rId3"/>
          <a:srcRect l="26892" t="13950" r="29094" b="13950"/>
          <a:stretch>
            <a:fillRect/>
          </a:stretch>
        </p:blipFill>
        <p:spPr>
          <a:xfrm>
            <a:off x="4614783" y="2631478"/>
            <a:ext cx="1730233" cy="148805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04" name="Final cut"/>
          <p:cNvSpPr txBox="1"/>
          <p:nvPr/>
        </p:nvSpPr>
        <p:spPr>
          <a:xfrm>
            <a:off x="2581660" y="4235500"/>
            <a:ext cx="1840838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Final cut</a:t>
            </a:r>
          </a:p>
        </p:txBody>
      </p:sp>
      <p:sp>
        <p:nvSpPr>
          <p:cNvPr id="1205" name="iMovie"/>
          <p:cNvSpPr txBox="1"/>
          <p:nvPr/>
        </p:nvSpPr>
        <p:spPr>
          <a:xfrm>
            <a:off x="4792571" y="4288257"/>
            <a:ext cx="147639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iMovie</a:t>
            </a:r>
          </a:p>
        </p:txBody>
      </p:sp>
      <p:pic>
        <p:nvPicPr>
          <p:cNvPr id="1206" name="unnamed.png" descr="unna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768" y="2690798"/>
            <a:ext cx="1476402" cy="14764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7" name="unnamed-1.png" descr="unnamed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025" y="2563811"/>
            <a:ext cx="1730377" cy="17303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08" name="Capcut"/>
          <p:cNvSpPr txBox="1"/>
          <p:nvPr/>
        </p:nvSpPr>
        <p:spPr>
          <a:xfrm>
            <a:off x="9836669" y="4362500"/>
            <a:ext cx="1732888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Capcut</a:t>
            </a:r>
          </a:p>
        </p:txBody>
      </p:sp>
      <p:sp>
        <p:nvSpPr>
          <p:cNvPr id="1209" name="剪映"/>
          <p:cNvSpPr txBox="1"/>
          <p:nvPr/>
        </p:nvSpPr>
        <p:spPr>
          <a:xfrm>
            <a:off x="7849099" y="4362500"/>
            <a:ext cx="967739" cy="52298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4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剪映</a:t>
            </a:r>
          </a:p>
        </p:txBody>
      </p:sp>
      <p:sp>
        <p:nvSpPr>
          <p:cNvPr id="1210" name="建議新手用剪映 可以一鍵時別字幕"/>
          <p:cNvSpPr txBox="1"/>
          <p:nvPr/>
        </p:nvSpPr>
        <p:spPr>
          <a:xfrm>
            <a:off x="777703" y="4736676"/>
            <a:ext cx="11099803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5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建議新手用剪映 可以一鍵時別字幕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13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14" name="TextBox 6"/>
          <p:cNvSpPr txBox="1"/>
          <p:nvPr/>
        </p:nvSpPr>
        <p:spPr>
          <a:xfrm>
            <a:off x="3814614" y="3393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短視頻景別特徵</a:t>
            </a:r>
          </a:p>
        </p:txBody>
      </p:sp>
      <p:sp>
        <p:nvSpPr>
          <p:cNvPr id="1215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16" name="截圖 2021-10-11 下午7.27.44.png" descr="截圖 2021-10-11 下午7.27.4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0839" y="1473549"/>
            <a:ext cx="8802180" cy="526797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" grpId="1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1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20" name="TextBox 6"/>
          <p:cNvSpPr txBox="1"/>
          <p:nvPr/>
        </p:nvSpPr>
        <p:spPr>
          <a:xfrm>
            <a:off x="3814614" y="3393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五種韻鏡的方式</a:t>
            </a:r>
          </a:p>
        </p:txBody>
      </p:sp>
      <p:sp>
        <p:nvSpPr>
          <p:cNvPr id="122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22" name="截圖 2021-10-11 下午7.28.16.png" descr="截圖 2021-10-11 下午7.28.1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001" y="1591894"/>
            <a:ext cx="10020880" cy="509429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" grpId="1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2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26" name="TextBox 6"/>
          <p:cNvSpPr txBox="1"/>
          <p:nvPr/>
        </p:nvSpPr>
        <p:spPr>
          <a:xfrm>
            <a:off x="3705366" y="142725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短視頻的構圖方式</a:t>
            </a:r>
          </a:p>
        </p:txBody>
      </p:sp>
      <p:sp>
        <p:nvSpPr>
          <p:cNvPr id="1227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28" name="IMG_1136.PNG" descr="IMG_113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290" y="1122593"/>
            <a:ext cx="3251446" cy="57832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29" name="箭頭"/>
          <p:cNvSpPr/>
          <p:nvPr/>
        </p:nvSpPr>
        <p:spPr>
          <a:xfrm>
            <a:off x="4409118" y="1198272"/>
            <a:ext cx="225592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0" name="頂部導覽區"/>
          <p:cNvSpPr txBox="1"/>
          <p:nvPr/>
        </p:nvSpPr>
        <p:spPr>
          <a:xfrm>
            <a:off x="6703348" y="1407842"/>
            <a:ext cx="23266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頂部導覽區</a:t>
            </a:r>
          </a:p>
        </p:txBody>
      </p:sp>
      <p:sp>
        <p:nvSpPr>
          <p:cNvPr id="1231" name="箭頭"/>
          <p:cNvSpPr/>
          <p:nvPr/>
        </p:nvSpPr>
        <p:spPr>
          <a:xfrm>
            <a:off x="3842296" y="3603993"/>
            <a:ext cx="277778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2" name="箭頭"/>
          <p:cNvSpPr/>
          <p:nvPr/>
        </p:nvSpPr>
        <p:spPr>
          <a:xfrm>
            <a:off x="3536608" y="5113963"/>
            <a:ext cx="3077888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3" name="作者信息…"/>
          <p:cNvSpPr txBox="1"/>
          <p:nvPr/>
        </p:nvSpPr>
        <p:spPr>
          <a:xfrm>
            <a:off x="6925598" y="3517957"/>
            <a:ext cx="1882139" cy="9925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作者信息</a:t>
            </a:r>
          </a:p>
          <a:p>
            <a: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反饋區</a:t>
            </a:r>
          </a:p>
        </p:txBody>
      </p:sp>
      <p:sp>
        <p:nvSpPr>
          <p:cNvPr id="1234" name="標題信息區"/>
          <p:cNvSpPr txBox="1"/>
          <p:nvPr/>
        </p:nvSpPr>
        <p:spPr>
          <a:xfrm>
            <a:off x="6703348" y="5256527"/>
            <a:ext cx="23266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標題信息區</a:t>
            </a:r>
          </a:p>
        </p:txBody>
      </p:sp>
      <p:pic>
        <p:nvPicPr>
          <p:cNvPr id="1235" name="截圖 2021-10-11 下午7.30.48.png" descr="截圖 2021-10-11 下午7.30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881" y="1122593"/>
            <a:ext cx="3023518" cy="578323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" grpId="1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3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39" name="TextBox 6"/>
          <p:cNvSpPr txBox="1"/>
          <p:nvPr/>
        </p:nvSpPr>
        <p:spPr>
          <a:xfrm>
            <a:off x="3814614" y="3393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特別注意三要點</a:t>
            </a:r>
          </a:p>
        </p:txBody>
      </p:sp>
      <p:sp>
        <p:nvSpPr>
          <p:cNvPr id="1240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241" name="1.拍攝時，主要內容不要太靠外，避免"/>
          <p:cNvSpPr txBox="1"/>
          <p:nvPr/>
        </p:nvSpPr>
        <p:spPr>
          <a:xfrm>
            <a:off x="2210244" y="1763347"/>
            <a:ext cx="758551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1.拍攝時，主要內容</a:t>
            </a:r>
            <a:r>
              <a:rPr>
                <a:solidFill>
                  <a:srgbClr val="EF3E1D"/>
                </a:solidFill>
              </a:rPr>
              <a:t>不要太靠外</a:t>
            </a:r>
            <a:r>
              <a:t>，避免</a:t>
            </a:r>
          </a:p>
        </p:txBody>
      </p:sp>
      <p:sp>
        <p:nvSpPr>
          <p:cNvPr id="1242" name="不知道主要畫面是誰"/>
          <p:cNvSpPr txBox="1"/>
          <p:nvPr/>
        </p:nvSpPr>
        <p:spPr>
          <a:xfrm>
            <a:off x="4120081" y="2513586"/>
            <a:ext cx="41046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不知道主要畫面是誰</a:t>
            </a:r>
          </a:p>
        </p:txBody>
      </p:sp>
      <p:sp>
        <p:nvSpPr>
          <p:cNvPr id="1243" name="2.主要內容要安排在視覺中心點，凸顯"/>
          <p:cNvSpPr txBox="1"/>
          <p:nvPr/>
        </p:nvSpPr>
        <p:spPr>
          <a:xfrm>
            <a:off x="2265341" y="3554053"/>
            <a:ext cx="758551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2.主要內容要安排在</a:t>
            </a:r>
            <a:r>
              <a:rPr>
                <a:solidFill>
                  <a:srgbClr val="EF3817"/>
                </a:solidFill>
              </a:rPr>
              <a:t>視覺中心點</a:t>
            </a:r>
            <a:r>
              <a:t>，凸顯</a:t>
            </a:r>
          </a:p>
        </p:txBody>
      </p:sp>
      <p:sp>
        <p:nvSpPr>
          <p:cNvPr id="1244" name="特點人物，讓用戶感覺距離感近"/>
          <p:cNvSpPr txBox="1"/>
          <p:nvPr/>
        </p:nvSpPr>
        <p:spPr>
          <a:xfrm>
            <a:off x="3008832" y="4330109"/>
            <a:ext cx="6327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特點人物，讓用戶感覺距離感近</a:t>
            </a:r>
          </a:p>
        </p:txBody>
      </p:sp>
      <p:sp>
        <p:nvSpPr>
          <p:cNvPr id="1245" name="3.字幕等提示信息，不要靠太外面，適當"/>
          <p:cNvSpPr txBox="1"/>
          <p:nvPr/>
        </p:nvSpPr>
        <p:spPr>
          <a:xfrm>
            <a:off x="2157391" y="5344758"/>
            <a:ext cx="803001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3.字幕等提示信息，</a:t>
            </a:r>
            <a:r>
              <a:rPr>
                <a:solidFill>
                  <a:srgbClr val="EF2919"/>
                </a:solidFill>
              </a:rPr>
              <a:t>不要靠太外面</a:t>
            </a:r>
            <a:r>
              <a:t>，適當</a:t>
            </a:r>
          </a:p>
        </p:txBody>
      </p:sp>
      <p:sp>
        <p:nvSpPr>
          <p:cNvPr id="1246" name="分段落，避免字幕被消除掉"/>
          <p:cNvSpPr txBox="1"/>
          <p:nvPr/>
        </p:nvSpPr>
        <p:spPr>
          <a:xfrm>
            <a:off x="3270684" y="6072314"/>
            <a:ext cx="5438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分段落，避免字幕被消除掉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" grpId="1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4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50" name="TextBox 6"/>
          <p:cNvSpPr txBox="1"/>
          <p:nvPr/>
        </p:nvSpPr>
        <p:spPr>
          <a:xfrm>
            <a:off x="4666743" y="-34505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正確範例</a:t>
            </a:r>
          </a:p>
        </p:txBody>
      </p:sp>
      <p:sp>
        <p:nvSpPr>
          <p:cNvPr id="1251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52" name="IMG_1137.PNG" descr="IMG_113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2244" y="1290160"/>
            <a:ext cx="2521506" cy="44849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53" name="IMG_1138.PNG" descr="IMG_11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681" y="1237064"/>
            <a:ext cx="2581209" cy="45911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54" name="IMG_1140.PNG" descr="IMG_11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820" y="1237064"/>
            <a:ext cx="2581208" cy="45911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5" name="距離感近  如同朋友對話"/>
          <p:cNvSpPr txBox="1"/>
          <p:nvPr/>
        </p:nvSpPr>
        <p:spPr>
          <a:xfrm>
            <a:off x="1849826" y="5746818"/>
            <a:ext cx="2542539" cy="9174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距離感近 </a:t>
            </a:r>
            <a:br/>
            <a:r>
              <a:t>如同朋友對話</a:t>
            </a:r>
          </a:p>
        </p:txBody>
      </p:sp>
      <p:sp>
        <p:nvSpPr>
          <p:cNvPr id="1256" name="展示身形"/>
          <p:cNvSpPr txBox="1"/>
          <p:nvPr/>
        </p:nvSpPr>
        <p:spPr>
          <a:xfrm>
            <a:off x="5669815" y="5775465"/>
            <a:ext cx="17297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展示身形</a:t>
            </a:r>
          </a:p>
        </p:txBody>
      </p:sp>
      <p:sp>
        <p:nvSpPr>
          <p:cNvPr id="1257" name="膝蓋以上"/>
          <p:cNvSpPr txBox="1"/>
          <p:nvPr/>
        </p:nvSpPr>
        <p:spPr>
          <a:xfrm>
            <a:off x="5669815" y="6227696"/>
            <a:ext cx="1729739" cy="4983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膝蓋以上</a:t>
            </a:r>
          </a:p>
        </p:txBody>
      </p:sp>
      <p:sp>
        <p:nvSpPr>
          <p:cNvPr id="1258" name="展示重點"/>
          <p:cNvSpPr txBox="1"/>
          <p:nvPr/>
        </p:nvSpPr>
        <p:spPr>
          <a:xfrm>
            <a:off x="9354553" y="5842831"/>
            <a:ext cx="17297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展示重點</a:t>
            </a:r>
          </a:p>
        </p:txBody>
      </p:sp>
      <p:sp>
        <p:nvSpPr>
          <p:cNvPr id="1259" name="用戶清晰"/>
          <p:cNvSpPr txBox="1"/>
          <p:nvPr/>
        </p:nvSpPr>
        <p:spPr>
          <a:xfrm>
            <a:off x="9354553" y="6269662"/>
            <a:ext cx="1729739" cy="4983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用戶清晰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" grpId="1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07</a:t>
            </a:r>
          </a:p>
        </p:txBody>
      </p:sp>
      <p:sp>
        <p:nvSpPr>
          <p:cNvPr id="126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63" name="TextBox 6"/>
          <p:cNvSpPr txBox="1"/>
          <p:nvPr/>
        </p:nvSpPr>
        <p:spPr>
          <a:xfrm>
            <a:off x="4666743" y="-34505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錯誤範例</a:t>
            </a:r>
          </a:p>
        </p:txBody>
      </p:sp>
      <p:sp>
        <p:nvSpPr>
          <p:cNvPr id="1264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65" name="IMG_1143.PNG" descr="IMG_114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1202" y="1060254"/>
            <a:ext cx="2663509" cy="47374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66" name="IMG_1141.PNG" descr="IMG_11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2" y="1105680"/>
            <a:ext cx="2612429" cy="46466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67" name="IMG_1142.PNG" descr="IMG_11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522" y="1060254"/>
            <a:ext cx="2663508" cy="47374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68" name="字幕太下面"/>
          <p:cNvSpPr txBox="1"/>
          <p:nvPr/>
        </p:nvSpPr>
        <p:spPr>
          <a:xfrm>
            <a:off x="2120106" y="5889796"/>
            <a:ext cx="21361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字幕太下面</a:t>
            </a:r>
          </a:p>
        </p:txBody>
      </p:sp>
      <p:sp>
        <p:nvSpPr>
          <p:cNvPr id="1269" name="字幕太下面"/>
          <p:cNvSpPr txBox="1"/>
          <p:nvPr/>
        </p:nvSpPr>
        <p:spPr>
          <a:xfrm>
            <a:off x="5656421" y="5847615"/>
            <a:ext cx="21361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字幕太下面</a:t>
            </a:r>
          </a:p>
        </p:txBody>
      </p:sp>
      <p:sp>
        <p:nvSpPr>
          <p:cNvPr id="1270" name="上方重點不明顯"/>
          <p:cNvSpPr txBox="1"/>
          <p:nvPr/>
        </p:nvSpPr>
        <p:spPr>
          <a:xfrm>
            <a:off x="5250020" y="6357733"/>
            <a:ext cx="29489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上方重點不明顯</a:t>
            </a:r>
          </a:p>
        </p:txBody>
      </p:sp>
      <p:sp>
        <p:nvSpPr>
          <p:cNvPr id="1271" name="視屏比例不對"/>
          <p:cNvSpPr txBox="1"/>
          <p:nvPr/>
        </p:nvSpPr>
        <p:spPr>
          <a:xfrm>
            <a:off x="9032005" y="5847615"/>
            <a:ext cx="25425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視屏比例不對</a:t>
            </a:r>
          </a:p>
        </p:txBody>
      </p:sp>
      <p:sp>
        <p:nvSpPr>
          <p:cNvPr id="1272" name="正確9:16"/>
          <p:cNvSpPr txBox="1"/>
          <p:nvPr/>
        </p:nvSpPr>
        <p:spPr>
          <a:xfrm>
            <a:off x="9450800" y="6395833"/>
            <a:ext cx="170494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正確9:16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" grpId="1" animBg="1" advAuto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1275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276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277" name="第八堂：短視頻與直播帶貨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第八堂：短視頻與直播帶貨</a:t>
            </a:r>
          </a:p>
        </p:txBody>
      </p:sp>
      <p:sp>
        <p:nvSpPr>
          <p:cNvPr id="1278" name="創造線上高額營收"/>
          <p:cNvSpPr txBox="1"/>
          <p:nvPr/>
        </p:nvSpPr>
        <p:spPr>
          <a:xfrm>
            <a:off x="22658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創造線上高額營收</a:t>
            </a:r>
          </a:p>
        </p:txBody>
      </p:sp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28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82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pic>
        <p:nvPicPr>
          <p:cNvPr id="1283" name="截圖 2021-10-11 下午7.42.30.png" descr="截圖 2021-10-11 下午7.42.3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7175" y="124062"/>
            <a:ext cx="8300772" cy="66098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01</a:t>
            </a:r>
          </a:p>
        </p:txBody>
      </p:sp>
      <p:sp>
        <p:nvSpPr>
          <p:cNvPr id="19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538609" y="220979"/>
            <a:ext cx="245402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92" name="TextBox 6"/>
          <p:cNvSpPr txBox="1"/>
          <p:nvPr/>
        </p:nvSpPr>
        <p:spPr>
          <a:xfrm>
            <a:off x="4277590" y="377471"/>
            <a:ext cx="4125134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短視頻趨勢</a:t>
            </a:r>
          </a:p>
        </p:txBody>
      </p:sp>
      <p:sp>
        <p:nvSpPr>
          <p:cNvPr id="193" name="用戶時間"/>
          <p:cNvSpPr txBox="1"/>
          <p:nvPr/>
        </p:nvSpPr>
        <p:spPr>
          <a:xfrm>
            <a:off x="1705709" y="2091784"/>
            <a:ext cx="21869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用戶時間</a:t>
            </a:r>
          </a:p>
        </p:txBody>
      </p:sp>
      <p:sp>
        <p:nvSpPr>
          <p:cNvPr id="194" name="箭頭"/>
          <p:cNvSpPr/>
          <p:nvPr/>
        </p:nvSpPr>
        <p:spPr>
          <a:xfrm>
            <a:off x="4957612" y="1855373"/>
            <a:ext cx="1647868" cy="10820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5" name="寶貴、時間急促"/>
          <p:cNvSpPr txBox="1"/>
          <p:nvPr/>
        </p:nvSpPr>
        <p:spPr>
          <a:xfrm>
            <a:off x="7477066" y="2200947"/>
            <a:ext cx="37490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寶貴、時間急促</a:t>
            </a:r>
          </a:p>
        </p:txBody>
      </p:sp>
      <p:sp>
        <p:nvSpPr>
          <p:cNvPr id="196" name="用戶心裡"/>
          <p:cNvSpPr txBox="1"/>
          <p:nvPr/>
        </p:nvSpPr>
        <p:spPr>
          <a:xfrm>
            <a:off x="1705709" y="3589702"/>
            <a:ext cx="21869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用戶心裡</a:t>
            </a:r>
          </a:p>
        </p:txBody>
      </p:sp>
      <p:sp>
        <p:nvSpPr>
          <p:cNvPr id="197" name="急躁、沒耐心"/>
          <p:cNvSpPr txBox="1"/>
          <p:nvPr/>
        </p:nvSpPr>
        <p:spPr>
          <a:xfrm>
            <a:off x="7737416" y="3551602"/>
            <a:ext cx="32283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急躁、沒耐心</a:t>
            </a:r>
          </a:p>
        </p:txBody>
      </p:sp>
      <p:sp>
        <p:nvSpPr>
          <p:cNvPr id="198" name="箭頭"/>
          <p:cNvSpPr/>
          <p:nvPr/>
        </p:nvSpPr>
        <p:spPr>
          <a:xfrm>
            <a:off x="4957612" y="3333277"/>
            <a:ext cx="1647868" cy="10820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9" name="用戶所需"/>
          <p:cNvSpPr txBox="1"/>
          <p:nvPr/>
        </p:nvSpPr>
        <p:spPr>
          <a:xfrm>
            <a:off x="1710132" y="5067606"/>
            <a:ext cx="2186939" cy="60921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用戶所需</a:t>
            </a:r>
          </a:p>
        </p:txBody>
      </p:sp>
      <p:sp>
        <p:nvSpPr>
          <p:cNvPr id="200" name="短時間吸取資訊"/>
          <p:cNvSpPr txBox="1"/>
          <p:nvPr/>
        </p:nvSpPr>
        <p:spPr>
          <a:xfrm>
            <a:off x="7477066" y="4679914"/>
            <a:ext cx="37490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短時間吸取資訊</a:t>
            </a:r>
          </a:p>
        </p:txBody>
      </p:sp>
      <p:sp>
        <p:nvSpPr>
          <p:cNvPr id="201" name="箭頭"/>
          <p:cNvSpPr/>
          <p:nvPr/>
        </p:nvSpPr>
        <p:spPr>
          <a:xfrm>
            <a:off x="4962037" y="4811181"/>
            <a:ext cx="1647867" cy="108204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203" name="上手簡單易複製"/>
          <p:cNvSpPr txBox="1"/>
          <p:nvPr/>
        </p:nvSpPr>
        <p:spPr>
          <a:xfrm>
            <a:off x="7477066" y="5462398"/>
            <a:ext cx="37490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上手簡單易複製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28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287" name="TextBox 6"/>
          <p:cNvSpPr txBox="1"/>
          <p:nvPr/>
        </p:nvSpPr>
        <p:spPr>
          <a:xfrm>
            <a:off x="3903514" y="3393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兩種帶貨模式</a:t>
            </a:r>
          </a:p>
        </p:txBody>
      </p:sp>
      <p:sp>
        <p:nvSpPr>
          <p:cNvPr id="1288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289" name="橢圓形"/>
          <p:cNvSpPr/>
          <p:nvPr/>
        </p:nvSpPr>
        <p:spPr>
          <a:xfrm>
            <a:off x="2238836" y="1491782"/>
            <a:ext cx="1743420" cy="1811522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90" name="人"/>
          <p:cNvSpPr txBox="1"/>
          <p:nvPr/>
        </p:nvSpPr>
        <p:spPr>
          <a:xfrm>
            <a:off x="2174956" y="1318042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6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人</a:t>
            </a:r>
          </a:p>
        </p:txBody>
      </p:sp>
      <p:sp>
        <p:nvSpPr>
          <p:cNvPr id="1291" name="箭頭"/>
          <p:cNvSpPr/>
          <p:nvPr/>
        </p:nvSpPr>
        <p:spPr>
          <a:xfrm>
            <a:off x="5125108" y="2304265"/>
            <a:ext cx="225592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92" name="帶動"/>
          <p:cNvSpPr txBox="1"/>
          <p:nvPr/>
        </p:nvSpPr>
        <p:spPr>
          <a:xfrm>
            <a:off x="5241087" y="962002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4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帶動</a:t>
            </a:r>
          </a:p>
        </p:txBody>
      </p:sp>
      <p:sp>
        <p:nvSpPr>
          <p:cNvPr id="1293" name="主要人是主播"/>
          <p:cNvSpPr txBox="1"/>
          <p:nvPr/>
        </p:nvSpPr>
        <p:spPr>
          <a:xfrm>
            <a:off x="1267984" y="3390277"/>
            <a:ext cx="3685124" cy="66205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43815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主要人是主播</a:t>
            </a:r>
          </a:p>
        </p:txBody>
      </p:sp>
      <p:sp>
        <p:nvSpPr>
          <p:cNvPr id="1294" name="直播間貨品"/>
          <p:cNvSpPr txBox="1"/>
          <p:nvPr/>
        </p:nvSpPr>
        <p:spPr>
          <a:xfrm>
            <a:off x="7548825" y="3428377"/>
            <a:ext cx="3685126" cy="66205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43815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直播間貨品</a:t>
            </a:r>
          </a:p>
        </p:txBody>
      </p:sp>
      <p:sp>
        <p:nvSpPr>
          <p:cNvPr id="1295" name="橢圓形"/>
          <p:cNvSpPr/>
          <p:nvPr/>
        </p:nvSpPr>
        <p:spPr>
          <a:xfrm>
            <a:off x="8506976" y="1491782"/>
            <a:ext cx="1743421" cy="1811522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96" name="貨"/>
          <p:cNvSpPr txBox="1"/>
          <p:nvPr/>
        </p:nvSpPr>
        <p:spPr>
          <a:xfrm>
            <a:off x="8443099" y="1318042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6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貨</a:t>
            </a:r>
          </a:p>
        </p:txBody>
      </p:sp>
      <p:sp>
        <p:nvSpPr>
          <p:cNvPr id="1297" name="橢圓形"/>
          <p:cNvSpPr/>
          <p:nvPr/>
        </p:nvSpPr>
        <p:spPr>
          <a:xfrm>
            <a:off x="2240939" y="4254372"/>
            <a:ext cx="1743420" cy="181152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98" name="人"/>
          <p:cNvSpPr txBox="1"/>
          <p:nvPr/>
        </p:nvSpPr>
        <p:spPr>
          <a:xfrm>
            <a:off x="2177059" y="4080633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6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人</a:t>
            </a:r>
          </a:p>
        </p:txBody>
      </p:sp>
      <p:sp>
        <p:nvSpPr>
          <p:cNvPr id="1299" name="箭頭"/>
          <p:cNvSpPr/>
          <p:nvPr/>
        </p:nvSpPr>
        <p:spPr>
          <a:xfrm rot="10800000">
            <a:off x="5127211" y="5066858"/>
            <a:ext cx="2255925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00" name="帶動"/>
          <p:cNvSpPr txBox="1"/>
          <p:nvPr/>
        </p:nvSpPr>
        <p:spPr>
          <a:xfrm>
            <a:off x="5243190" y="3724593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4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帶動</a:t>
            </a:r>
          </a:p>
        </p:txBody>
      </p:sp>
      <p:sp>
        <p:nvSpPr>
          <p:cNvPr id="1301" name="主要人是主播"/>
          <p:cNvSpPr txBox="1"/>
          <p:nvPr/>
        </p:nvSpPr>
        <p:spPr>
          <a:xfrm>
            <a:off x="1270087" y="6152867"/>
            <a:ext cx="3685124" cy="66205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43815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主要人是主播</a:t>
            </a:r>
          </a:p>
        </p:txBody>
      </p:sp>
      <p:sp>
        <p:nvSpPr>
          <p:cNvPr id="1302" name="直播間貨品"/>
          <p:cNvSpPr txBox="1"/>
          <p:nvPr/>
        </p:nvSpPr>
        <p:spPr>
          <a:xfrm>
            <a:off x="7550928" y="6190967"/>
            <a:ext cx="3685126" cy="66205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43815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直播間貨品</a:t>
            </a:r>
          </a:p>
        </p:txBody>
      </p:sp>
      <p:sp>
        <p:nvSpPr>
          <p:cNvPr id="1303" name="橢圓形"/>
          <p:cNvSpPr/>
          <p:nvPr/>
        </p:nvSpPr>
        <p:spPr>
          <a:xfrm>
            <a:off x="8509079" y="4254372"/>
            <a:ext cx="1743421" cy="181152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04" name="貨"/>
          <p:cNvSpPr txBox="1"/>
          <p:nvPr/>
        </p:nvSpPr>
        <p:spPr>
          <a:xfrm>
            <a:off x="8445202" y="4080633"/>
            <a:ext cx="1871179" cy="2159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algn="ctr" defTabSz="584200">
              <a:defRPr sz="6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貨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" grpId="1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07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308" name="TextBox 6"/>
          <p:cNvSpPr txBox="1"/>
          <p:nvPr/>
        </p:nvSpPr>
        <p:spPr>
          <a:xfrm>
            <a:off x="3903514" y="339371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直播間帶貨流程</a:t>
            </a:r>
          </a:p>
        </p:txBody>
      </p:sp>
      <p:sp>
        <p:nvSpPr>
          <p:cNvPr id="1309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1310" name="圓形"/>
          <p:cNvSpPr/>
          <p:nvPr/>
        </p:nvSpPr>
        <p:spPr>
          <a:xfrm>
            <a:off x="264219" y="1707698"/>
            <a:ext cx="1604586" cy="159458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11" name="帳號…"/>
          <p:cNvSpPr txBox="1"/>
          <p:nvPr/>
        </p:nvSpPr>
        <p:spPr>
          <a:xfrm>
            <a:off x="402728" y="1707698"/>
            <a:ext cx="1327569" cy="1594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帳號</a:t>
            </a:r>
          </a:p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搭建</a:t>
            </a:r>
          </a:p>
        </p:txBody>
      </p:sp>
      <p:sp>
        <p:nvSpPr>
          <p:cNvPr id="1312" name="1000粉開播"/>
          <p:cNvSpPr txBox="1"/>
          <p:nvPr/>
        </p:nvSpPr>
        <p:spPr>
          <a:xfrm>
            <a:off x="64099" y="3348064"/>
            <a:ext cx="2025192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1000粉開播</a:t>
            </a:r>
          </a:p>
        </p:txBody>
      </p:sp>
      <p:sp>
        <p:nvSpPr>
          <p:cNvPr id="1313" name="箭頭"/>
          <p:cNvSpPr/>
          <p:nvPr/>
        </p:nvSpPr>
        <p:spPr>
          <a:xfrm>
            <a:off x="2233045" y="2243621"/>
            <a:ext cx="1327569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14" name="圓形"/>
          <p:cNvSpPr/>
          <p:nvPr/>
        </p:nvSpPr>
        <p:spPr>
          <a:xfrm>
            <a:off x="3924853" y="1751396"/>
            <a:ext cx="1604585" cy="159458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15" name="佈置…"/>
          <p:cNvSpPr txBox="1"/>
          <p:nvPr/>
        </p:nvSpPr>
        <p:spPr>
          <a:xfrm>
            <a:off x="4063362" y="1751396"/>
            <a:ext cx="1327569" cy="159458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6642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佈置</a:t>
            </a:r>
          </a:p>
          <a:p>
            <a:pPr algn="ctr" defTabSz="56642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直播間</a:t>
            </a:r>
          </a:p>
        </p:txBody>
      </p:sp>
      <p:sp>
        <p:nvSpPr>
          <p:cNvPr id="1316" name="主題氛圍"/>
          <p:cNvSpPr txBox="1"/>
          <p:nvPr/>
        </p:nvSpPr>
        <p:spPr>
          <a:xfrm>
            <a:off x="3938475" y="3391764"/>
            <a:ext cx="15773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主題氛圍</a:t>
            </a:r>
          </a:p>
        </p:txBody>
      </p:sp>
      <p:sp>
        <p:nvSpPr>
          <p:cNvPr id="1317" name="燈光明亮"/>
          <p:cNvSpPr txBox="1"/>
          <p:nvPr/>
        </p:nvSpPr>
        <p:spPr>
          <a:xfrm>
            <a:off x="3938475" y="3949521"/>
            <a:ext cx="1577339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燈光明亮</a:t>
            </a:r>
          </a:p>
        </p:txBody>
      </p:sp>
      <p:sp>
        <p:nvSpPr>
          <p:cNvPr id="1318" name="空間寬敞"/>
          <p:cNvSpPr txBox="1"/>
          <p:nvPr/>
        </p:nvSpPr>
        <p:spPr>
          <a:xfrm>
            <a:off x="3938475" y="4507280"/>
            <a:ext cx="1577339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空間寬敞</a:t>
            </a:r>
          </a:p>
        </p:txBody>
      </p:sp>
      <p:sp>
        <p:nvSpPr>
          <p:cNvPr id="1319" name="箭頭"/>
          <p:cNvSpPr/>
          <p:nvPr/>
        </p:nvSpPr>
        <p:spPr>
          <a:xfrm>
            <a:off x="5893679" y="2072921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0" name="圓形"/>
          <p:cNvSpPr/>
          <p:nvPr/>
        </p:nvSpPr>
        <p:spPr>
          <a:xfrm>
            <a:off x="7246457" y="1685849"/>
            <a:ext cx="1604583" cy="1594581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1" name="發布…"/>
          <p:cNvSpPr txBox="1"/>
          <p:nvPr/>
        </p:nvSpPr>
        <p:spPr>
          <a:xfrm>
            <a:off x="7384964" y="1685849"/>
            <a:ext cx="1327569" cy="159458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發布</a:t>
            </a:r>
          </a:p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視頻</a:t>
            </a:r>
          </a:p>
        </p:txBody>
      </p:sp>
      <p:sp>
        <p:nvSpPr>
          <p:cNvPr id="1322" name="預告直播"/>
          <p:cNvSpPr txBox="1"/>
          <p:nvPr/>
        </p:nvSpPr>
        <p:spPr>
          <a:xfrm>
            <a:off x="7260079" y="3326216"/>
            <a:ext cx="15773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預告直播</a:t>
            </a:r>
          </a:p>
        </p:txBody>
      </p:sp>
      <p:sp>
        <p:nvSpPr>
          <p:cNvPr id="1323" name="帶動流量"/>
          <p:cNvSpPr txBox="1"/>
          <p:nvPr/>
        </p:nvSpPr>
        <p:spPr>
          <a:xfrm>
            <a:off x="7260079" y="3883974"/>
            <a:ext cx="15773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帶動流量</a:t>
            </a:r>
          </a:p>
        </p:txBody>
      </p:sp>
      <p:sp>
        <p:nvSpPr>
          <p:cNvPr id="1324" name="1~3條視頻"/>
          <p:cNvSpPr txBox="1"/>
          <p:nvPr/>
        </p:nvSpPr>
        <p:spPr>
          <a:xfrm>
            <a:off x="7179395" y="4441732"/>
            <a:ext cx="1840306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1~3條視頻</a:t>
            </a:r>
          </a:p>
        </p:txBody>
      </p:sp>
      <p:sp>
        <p:nvSpPr>
          <p:cNvPr id="1325" name="箭頭"/>
          <p:cNvSpPr/>
          <p:nvPr/>
        </p:nvSpPr>
        <p:spPr>
          <a:xfrm>
            <a:off x="9013569" y="2094771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6" name="圓形"/>
          <p:cNvSpPr/>
          <p:nvPr/>
        </p:nvSpPr>
        <p:spPr>
          <a:xfrm>
            <a:off x="10506048" y="1682298"/>
            <a:ext cx="1604585" cy="159458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7" name="主播…"/>
          <p:cNvSpPr txBox="1"/>
          <p:nvPr/>
        </p:nvSpPr>
        <p:spPr>
          <a:xfrm>
            <a:off x="10644555" y="1682298"/>
            <a:ext cx="1327570" cy="1594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主播</a:t>
            </a:r>
          </a:p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帶貨</a:t>
            </a:r>
          </a:p>
        </p:txBody>
      </p:sp>
      <p:sp>
        <p:nvSpPr>
          <p:cNvPr id="1328" name="用戶互動"/>
          <p:cNvSpPr txBox="1"/>
          <p:nvPr/>
        </p:nvSpPr>
        <p:spPr>
          <a:xfrm>
            <a:off x="10517882" y="3251697"/>
            <a:ext cx="1577339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用戶互動</a:t>
            </a:r>
          </a:p>
        </p:txBody>
      </p:sp>
      <p:sp>
        <p:nvSpPr>
          <p:cNvPr id="1329" name="講解產品"/>
          <p:cNvSpPr txBox="1"/>
          <p:nvPr/>
        </p:nvSpPr>
        <p:spPr>
          <a:xfrm>
            <a:off x="10517882" y="3857639"/>
            <a:ext cx="1577339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講解產品</a:t>
            </a:r>
          </a:p>
        </p:txBody>
      </p:sp>
      <p:sp>
        <p:nvSpPr>
          <p:cNvPr id="1330" name="時常2~3小時"/>
          <p:cNvSpPr txBox="1"/>
          <p:nvPr/>
        </p:nvSpPr>
        <p:spPr>
          <a:xfrm>
            <a:off x="10202250" y="4463582"/>
            <a:ext cx="2208605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時常2~3小時</a:t>
            </a:r>
          </a:p>
        </p:txBody>
      </p:sp>
      <p:sp>
        <p:nvSpPr>
          <p:cNvPr id="1331" name="圓形"/>
          <p:cNvSpPr/>
          <p:nvPr/>
        </p:nvSpPr>
        <p:spPr>
          <a:xfrm>
            <a:off x="2013786" y="4364601"/>
            <a:ext cx="1604585" cy="159458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32" name="產品…"/>
          <p:cNvSpPr txBox="1"/>
          <p:nvPr/>
        </p:nvSpPr>
        <p:spPr>
          <a:xfrm>
            <a:off x="2152293" y="4364601"/>
            <a:ext cx="1327571" cy="1594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產品</a:t>
            </a:r>
          </a:p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發貨</a:t>
            </a:r>
          </a:p>
        </p:txBody>
      </p:sp>
      <p:sp>
        <p:nvSpPr>
          <p:cNvPr id="1333" name="箭頭"/>
          <p:cNvSpPr/>
          <p:nvPr/>
        </p:nvSpPr>
        <p:spPr>
          <a:xfrm>
            <a:off x="412912" y="4986299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34" name="承接流程"/>
          <p:cNvSpPr txBox="1"/>
          <p:nvPr/>
        </p:nvSpPr>
        <p:spPr>
          <a:xfrm>
            <a:off x="2014708" y="5872727"/>
            <a:ext cx="1577339" cy="46139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承接流程</a:t>
            </a:r>
          </a:p>
        </p:txBody>
      </p:sp>
      <p:sp>
        <p:nvSpPr>
          <p:cNvPr id="1335" name="諮詢服務"/>
          <p:cNvSpPr txBox="1"/>
          <p:nvPr/>
        </p:nvSpPr>
        <p:spPr>
          <a:xfrm>
            <a:off x="2027408" y="6379906"/>
            <a:ext cx="15773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諮詢服務</a:t>
            </a:r>
          </a:p>
        </p:txBody>
      </p:sp>
      <p:sp>
        <p:nvSpPr>
          <p:cNvPr id="1336" name="圓形"/>
          <p:cNvSpPr/>
          <p:nvPr/>
        </p:nvSpPr>
        <p:spPr>
          <a:xfrm>
            <a:off x="5639077" y="4218225"/>
            <a:ext cx="1604585" cy="1594583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37" name="直播 復盤"/>
          <p:cNvSpPr txBox="1"/>
          <p:nvPr/>
        </p:nvSpPr>
        <p:spPr>
          <a:xfrm>
            <a:off x="5777584" y="4218225"/>
            <a:ext cx="1327570" cy="1594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algn="ctr" defTabSz="584200">
              <a:defRPr sz="3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直播</a:t>
            </a:r>
            <a:br/>
            <a:r>
              <a:t>復盤</a:t>
            </a:r>
          </a:p>
        </p:txBody>
      </p:sp>
      <p:sp>
        <p:nvSpPr>
          <p:cNvPr id="1338" name="箭頭"/>
          <p:cNvSpPr/>
          <p:nvPr/>
        </p:nvSpPr>
        <p:spPr>
          <a:xfrm>
            <a:off x="3994015" y="5062930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39" name="分析數據"/>
          <p:cNvSpPr txBox="1"/>
          <p:nvPr/>
        </p:nvSpPr>
        <p:spPr>
          <a:xfrm>
            <a:off x="5723552" y="5892382"/>
            <a:ext cx="15773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分析數據</a:t>
            </a:r>
          </a:p>
        </p:txBody>
      </p:sp>
      <p:sp>
        <p:nvSpPr>
          <p:cNvPr id="1340" name="直播間狀況"/>
          <p:cNvSpPr txBox="1"/>
          <p:nvPr/>
        </p:nvSpPr>
        <p:spPr>
          <a:xfrm>
            <a:off x="5539402" y="6433350"/>
            <a:ext cx="1945639" cy="46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2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直播間狀況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" grpId="1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43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344" name="TextBox 6"/>
          <p:cNvSpPr txBox="1"/>
          <p:nvPr/>
        </p:nvSpPr>
        <p:spPr>
          <a:xfrm>
            <a:off x="3925363" y="771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直播間流量來源</a:t>
            </a:r>
          </a:p>
        </p:txBody>
      </p:sp>
      <p:sp>
        <p:nvSpPr>
          <p:cNvPr id="1345" name="1.視頻推薦：用戶觀看帳號作品，點選頭像"/>
          <p:cNvSpPr txBox="1"/>
          <p:nvPr/>
        </p:nvSpPr>
        <p:spPr>
          <a:xfrm>
            <a:off x="2129265" y="1634415"/>
            <a:ext cx="847451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1.視頻推薦：用戶觀看帳號作品，點選頭像</a:t>
            </a:r>
          </a:p>
        </p:txBody>
      </p:sp>
      <p:sp>
        <p:nvSpPr>
          <p:cNvPr id="1346" name="進去直播間"/>
          <p:cNvSpPr txBox="1"/>
          <p:nvPr/>
        </p:nvSpPr>
        <p:spPr>
          <a:xfrm>
            <a:off x="4776161" y="2290853"/>
            <a:ext cx="23266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進去直播間</a:t>
            </a:r>
          </a:p>
        </p:txBody>
      </p:sp>
      <p:sp>
        <p:nvSpPr>
          <p:cNvPr id="1347" name="2.關注：用戶透過關注介面進入，或是首頁"/>
          <p:cNvSpPr txBox="1"/>
          <p:nvPr/>
        </p:nvSpPr>
        <p:spPr>
          <a:xfrm>
            <a:off x="2129265" y="3021647"/>
            <a:ext cx="847451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2.關注：用戶透過關注介面進入，或是首頁</a:t>
            </a:r>
          </a:p>
        </p:txBody>
      </p:sp>
      <p:sp>
        <p:nvSpPr>
          <p:cNvPr id="1348" name="推薦頁面推播放入口"/>
          <p:cNvSpPr txBox="1"/>
          <p:nvPr/>
        </p:nvSpPr>
        <p:spPr>
          <a:xfrm>
            <a:off x="3887161" y="3716412"/>
            <a:ext cx="41046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推薦頁面推播放入口</a:t>
            </a:r>
          </a:p>
        </p:txBody>
      </p:sp>
      <p:sp>
        <p:nvSpPr>
          <p:cNvPr id="1349" name="3.直播推薦：進入直播間向下滑，由系統推薦"/>
          <p:cNvSpPr txBox="1"/>
          <p:nvPr/>
        </p:nvSpPr>
        <p:spPr>
          <a:xfrm>
            <a:off x="2120837" y="4471388"/>
            <a:ext cx="891901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3.直播推薦：進入直播間向下滑，由系統推薦</a:t>
            </a:r>
          </a:p>
        </p:txBody>
      </p:sp>
      <p:sp>
        <p:nvSpPr>
          <p:cNvPr id="1350" name="4.其他：非由平台進入的用戶，如分享到社群"/>
          <p:cNvSpPr txBox="1"/>
          <p:nvPr/>
        </p:nvSpPr>
        <p:spPr>
          <a:xfrm>
            <a:off x="2120837" y="5391464"/>
            <a:ext cx="891901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4.其他：非由平台進入的用戶，如分享到社群</a:t>
            </a:r>
          </a:p>
        </p:txBody>
      </p:sp>
      <p:sp>
        <p:nvSpPr>
          <p:cNvPr id="1351" name="點選鏈接進入直播間的用戶"/>
          <p:cNvSpPr txBox="1"/>
          <p:nvPr/>
        </p:nvSpPr>
        <p:spPr>
          <a:xfrm>
            <a:off x="4382656" y="6086231"/>
            <a:ext cx="5438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點選鏈接進入直播間的用戶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4" grpId="1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5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355" name="TextBox 6"/>
          <p:cNvSpPr txBox="1"/>
          <p:nvPr/>
        </p:nvSpPr>
        <p:spPr>
          <a:xfrm>
            <a:off x="3925363" y="771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直播間流量來源</a:t>
            </a:r>
          </a:p>
        </p:txBody>
      </p:sp>
      <p:pic>
        <p:nvPicPr>
          <p:cNvPr id="1356" name="IMG_0557.PNG" descr="IMG_055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6610" y="1165668"/>
            <a:ext cx="2258934" cy="48888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57" name="IMG_0558.PNG" descr="IMG_05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12" y="1165668"/>
            <a:ext cx="2258934" cy="48888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58" name="IMG_1145.PNG" descr="IMG_11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64" y="1165668"/>
            <a:ext cx="2748631" cy="48888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59" name="IMG_1146.PNG" descr="IMG_11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351" y="1165668"/>
            <a:ext cx="2748631" cy="48888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60" name="視頻推薦"/>
          <p:cNvSpPr txBox="1"/>
          <p:nvPr/>
        </p:nvSpPr>
        <p:spPr>
          <a:xfrm>
            <a:off x="4294208" y="6036808"/>
            <a:ext cx="21869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視頻推薦</a:t>
            </a:r>
          </a:p>
        </p:txBody>
      </p:sp>
      <p:sp>
        <p:nvSpPr>
          <p:cNvPr id="1361" name="關注"/>
          <p:cNvSpPr txBox="1"/>
          <p:nvPr/>
        </p:nvSpPr>
        <p:spPr>
          <a:xfrm>
            <a:off x="2481706" y="6038332"/>
            <a:ext cx="1120139" cy="5969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關注</a:t>
            </a:r>
          </a:p>
        </p:txBody>
      </p:sp>
      <p:sp>
        <p:nvSpPr>
          <p:cNvPr id="1362" name="直播推薦"/>
          <p:cNvSpPr txBox="1"/>
          <p:nvPr/>
        </p:nvSpPr>
        <p:spPr>
          <a:xfrm>
            <a:off x="6793309" y="6033697"/>
            <a:ext cx="21869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直播推薦</a:t>
            </a:r>
          </a:p>
        </p:txBody>
      </p:sp>
      <p:sp>
        <p:nvSpPr>
          <p:cNvPr id="1363" name="視頻推薦"/>
          <p:cNvSpPr txBox="1"/>
          <p:nvPr/>
        </p:nvSpPr>
        <p:spPr>
          <a:xfrm>
            <a:off x="9577682" y="6036808"/>
            <a:ext cx="2186939" cy="60921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4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視頻推薦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1" animBg="1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6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367" name="TextBox 6"/>
          <p:cNvSpPr txBox="1"/>
          <p:nvPr/>
        </p:nvSpPr>
        <p:spPr>
          <a:xfrm>
            <a:off x="3849163" y="771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根據帳號定位選品</a:t>
            </a:r>
          </a:p>
        </p:txBody>
      </p:sp>
      <p:pic>
        <p:nvPicPr>
          <p:cNvPr id="1368" name="截圖 2021-10-11 下午7.57.10.png" descr="截圖 2021-10-11 下午7.57.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357" y="1088354"/>
            <a:ext cx="9348738" cy="575661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7" grpId="1" animBg="1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7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372" name="TextBox 6"/>
          <p:cNvSpPr txBox="1"/>
          <p:nvPr/>
        </p:nvSpPr>
        <p:spPr>
          <a:xfrm>
            <a:off x="3722163" y="2168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如何增加直播間人氣</a:t>
            </a:r>
          </a:p>
        </p:txBody>
      </p:sp>
      <p:sp>
        <p:nvSpPr>
          <p:cNvPr id="1373" name="矩形"/>
          <p:cNvSpPr/>
          <p:nvPr/>
        </p:nvSpPr>
        <p:spPr>
          <a:xfrm>
            <a:off x="1479416" y="1861539"/>
            <a:ext cx="1898195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74" name="禮物打賞"/>
          <p:cNvSpPr txBox="1"/>
          <p:nvPr/>
        </p:nvSpPr>
        <p:spPr>
          <a:xfrm>
            <a:off x="1487444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禮物打賞</a:t>
            </a:r>
          </a:p>
        </p:txBody>
      </p:sp>
      <p:sp>
        <p:nvSpPr>
          <p:cNvPr id="1375" name="矩形"/>
          <p:cNvSpPr/>
          <p:nvPr/>
        </p:nvSpPr>
        <p:spPr>
          <a:xfrm>
            <a:off x="4272052" y="1861539"/>
            <a:ext cx="1898194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76" name="評論互動"/>
          <p:cNvSpPr txBox="1"/>
          <p:nvPr/>
        </p:nvSpPr>
        <p:spPr>
          <a:xfrm>
            <a:off x="4280077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評論互動</a:t>
            </a:r>
          </a:p>
        </p:txBody>
      </p:sp>
      <p:sp>
        <p:nvSpPr>
          <p:cNvPr id="1377" name="矩形"/>
          <p:cNvSpPr/>
          <p:nvPr/>
        </p:nvSpPr>
        <p:spPr>
          <a:xfrm>
            <a:off x="7078342" y="1861539"/>
            <a:ext cx="1898195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78" name="點讚次數"/>
          <p:cNvSpPr txBox="1"/>
          <p:nvPr/>
        </p:nvSpPr>
        <p:spPr>
          <a:xfrm>
            <a:off x="7086368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點讚次數</a:t>
            </a:r>
          </a:p>
        </p:txBody>
      </p:sp>
      <p:sp>
        <p:nvSpPr>
          <p:cNvPr id="1379" name="矩形"/>
          <p:cNvSpPr/>
          <p:nvPr/>
        </p:nvSpPr>
        <p:spPr>
          <a:xfrm>
            <a:off x="9599224" y="1861539"/>
            <a:ext cx="1898194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0" name="停留次數"/>
          <p:cNvSpPr txBox="1"/>
          <p:nvPr/>
        </p:nvSpPr>
        <p:spPr>
          <a:xfrm>
            <a:off x="9607250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停留次數</a:t>
            </a:r>
          </a:p>
        </p:txBody>
      </p:sp>
      <p:sp>
        <p:nvSpPr>
          <p:cNvPr id="1381" name="箭頭"/>
          <p:cNvSpPr/>
          <p:nvPr/>
        </p:nvSpPr>
        <p:spPr>
          <a:xfrm rot="5400000">
            <a:off x="1764730" y="321148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2" name="箭頭"/>
          <p:cNvSpPr/>
          <p:nvPr/>
        </p:nvSpPr>
        <p:spPr>
          <a:xfrm rot="5400000">
            <a:off x="4557364" y="321148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3" name="箭頭"/>
          <p:cNvSpPr/>
          <p:nvPr/>
        </p:nvSpPr>
        <p:spPr>
          <a:xfrm rot="5400000">
            <a:off x="7363655" y="3211483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4" name="箭頭"/>
          <p:cNvSpPr/>
          <p:nvPr/>
        </p:nvSpPr>
        <p:spPr>
          <a:xfrm rot="5400000">
            <a:off x="9884536" y="321148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5" name="主播收禮多"/>
          <p:cNvSpPr txBox="1"/>
          <p:nvPr/>
        </p:nvSpPr>
        <p:spPr>
          <a:xfrm>
            <a:off x="1385844" y="4480956"/>
            <a:ext cx="20726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主播收禮多</a:t>
            </a:r>
          </a:p>
        </p:txBody>
      </p:sp>
      <p:sp>
        <p:nvSpPr>
          <p:cNvPr id="1386" name="能登上排行榜"/>
          <p:cNvSpPr txBox="1"/>
          <p:nvPr/>
        </p:nvSpPr>
        <p:spPr>
          <a:xfrm>
            <a:off x="1169943" y="5031472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能登上排行榜</a:t>
            </a:r>
          </a:p>
        </p:txBody>
      </p:sp>
      <p:sp>
        <p:nvSpPr>
          <p:cNvPr id="1387" name="獲取更多流量"/>
          <p:cNvSpPr txBox="1"/>
          <p:nvPr/>
        </p:nvSpPr>
        <p:spPr>
          <a:xfrm>
            <a:off x="1169943" y="5670885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獲取更多流量</a:t>
            </a:r>
          </a:p>
        </p:txBody>
      </p:sp>
      <p:sp>
        <p:nvSpPr>
          <p:cNvPr id="1388" name="活耀度高"/>
          <p:cNvSpPr txBox="1"/>
          <p:nvPr/>
        </p:nvSpPr>
        <p:spPr>
          <a:xfrm>
            <a:off x="4449226" y="4409755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活耀度高</a:t>
            </a:r>
          </a:p>
        </p:txBody>
      </p:sp>
      <p:sp>
        <p:nvSpPr>
          <p:cNvPr id="1389" name="刺激轉發"/>
          <p:cNvSpPr txBox="1"/>
          <p:nvPr/>
        </p:nvSpPr>
        <p:spPr>
          <a:xfrm>
            <a:off x="4449226" y="5061869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刺激轉發</a:t>
            </a:r>
          </a:p>
        </p:txBody>
      </p:sp>
      <p:sp>
        <p:nvSpPr>
          <p:cNvPr id="1390" name="容易上推薦"/>
          <p:cNvSpPr txBox="1"/>
          <p:nvPr/>
        </p:nvSpPr>
        <p:spPr>
          <a:xfrm>
            <a:off x="4258726" y="5663184"/>
            <a:ext cx="20726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容易上推薦</a:t>
            </a:r>
          </a:p>
        </p:txBody>
      </p:sp>
      <p:sp>
        <p:nvSpPr>
          <p:cNvPr id="1391" name="點擊屏幕"/>
          <p:cNvSpPr txBox="1"/>
          <p:nvPr/>
        </p:nvSpPr>
        <p:spPr>
          <a:xfrm>
            <a:off x="7187968" y="4409755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點擊屏幕</a:t>
            </a:r>
          </a:p>
        </p:txBody>
      </p:sp>
      <p:sp>
        <p:nvSpPr>
          <p:cNvPr id="1392" name="出現愛心數多"/>
          <p:cNvSpPr txBox="1"/>
          <p:nvPr/>
        </p:nvSpPr>
        <p:spPr>
          <a:xfrm>
            <a:off x="6794268" y="5031472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出現愛心數多</a:t>
            </a:r>
          </a:p>
        </p:txBody>
      </p:sp>
      <p:sp>
        <p:nvSpPr>
          <p:cNvPr id="1393" name="容易上推薦"/>
          <p:cNvSpPr txBox="1"/>
          <p:nvPr/>
        </p:nvSpPr>
        <p:spPr>
          <a:xfrm>
            <a:off x="6991118" y="5653188"/>
            <a:ext cx="20726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容易上推薦</a:t>
            </a:r>
          </a:p>
        </p:txBody>
      </p:sp>
      <p:sp>
        <p:nvSpPr>
          <p:cNvPr id="1394" name="停留直播間"/>
          <p:cNvSpPr txBox="1"/>
          <p:nvPr/>
        </p:nvSpPr>
        <p:spPr>
          <a:xfrm>
            <a:off x="9672711" y="4480956"/>
            <a:ext cx="20726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停留直播間</a:t>
            </a:r>
          </a:p>
        </p:txBody>
      </p:sp>
      <p:sp>
        <p:nvSpPr>
          <p:cNvPr id="1395" name="願意觀看"/>
          <p:cNvSpPr txBox="1"/>
          <p:nvPr/>
        </p:nvSpPr>
        <p:spPr>
          <a:xfrm>
            <a:off x="9907661" y="5074219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願意觀看</a:t>
            </a:r>
          </a:p>
        </p:txBody>
      </p:sp>
      <p:sp>
        <p:nvSpPr>
          <p:cNvPr id="1396" name="容易上推薦"/>
          <p:cNvSpPr txBox="1"/>
          <p:nvPr/>
        </p:nvSpPr>
        <p:spPr>
          <a:xfrm>
            <a:off x="9723511" y="5663184"/>
            <a:ext cx="20726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容易上推薦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" grpId="1" animBg="1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39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00" name="TextBox 6"/>
          <p:cNvSpPr txBox="1"/>
          <p:nvPr/>
        </p:nvSpPr>
        <p:spPr>
          <a:xfrm>
            <a:off x="3722163" y="2168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主播需要的四個能力</a:t>
            </a:r>
          </a:p>
        </p:txBody>
      </p:sp>
      <p:sp>
        <p:nvSpPr>
          <p:cNvPr id="1401" name="矩形"/>
          <p:cNvSpPr/>
          <p:nvPr/>
        </p:nvSpPr>
        <p:spPr>
          <a:xfrm>
            <a:off x="1479416" y="1861539"/>
            <a:ext cx="1898195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02" name="語言表達"/>
          <p:cNvSpPr txBox="1"/>
          <p:nvPr/>
        </p:nvSpPr>
        <p:spPr>
          <a:xfrm>
            <a:off x="1487444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語言表達</a:t>
            </a:r>
          </a:p>
        </p:txBody>
      </p:sp>
      <p:sp>
        <p:nvSpPr>
          <p:cNvPr id="1403" name="矩形"/>
          <p:cNvSpPr/>
          <p:nvPr/>
        </p:nvSpPr>
        <p:spPr>
          <a:xfrm>
            <a:off x="4272052" y="1861539"/>
            <a:ext cx="1898194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04" name="嚴謹專注"/>
          <p:cNvSpPr txBox="1"/>
          <p:nvPr/>
        </p:nvSpPr>
        <p:spPr>
          <a:xfrm>
            <a:off x="4280077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嚴謹專注</a:t>
            </a:r>
          </a:p>
        </p:txBody>
      </p:sp>
      <p:sp>
        <p:nvSpPr>
          <p:cNvPr id="1405" name="矩形"/>
          <p:cNvSpPr/>
          <p:nvPr/>
        </p:nvSpPr>
        <p:spPr>
          <a:xfrm>
            <a:off x="7078342" y="1861539"/>
            <a:ext cx="1898194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06" name="控場能力"/>
          <p:cNvSpPr txBox="1"/>
          <p:nvPr/>
        </p:nvSpPr>
        <p:spPr>
          <a:xfrm>
            <a:off x="7086369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控場能力</a:t>
            </a:r>
          </a:p>
        </p:txBody>
      </p:sp>
      <p:sp>
        <p:nvSpPr>
          <p:cNvPr id="1407" name="矩形"/>
          <p:cNvSpPr/>
          <p:nvPr/>
        </p:nvSpPr>
        <p:spPr>
          <a:xfrm>
            <a:off x="9599224" y="1861539"/>
            <a:ext cx="1898194" cy="900905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08" name="心智能力"/>
          <p:cNvSpPr txBox="1"/>
          <p:nvPr/>
        </p:nvSpPr>
        <p:spPr>
          <a:xfrm>
            <a:off x="9607250" y="2044339"/>
            <a:ext cx="1882139" cy="535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心智能力</a:t>
            </a:r>
          </a:p>
        </p:txBody>
      </p:sp>
      <p:sp>
        <p:nvSpPr>
          <p:cNvPr id="1409" name="箭頭"/>
          <p:cNvSpPr/>
          <p:nvPr/>
        </p:nvSpPr>
        <p:spPr>
          <a:xfrm rot="5400000">
            <a:off x="1764730" y="3211483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10" name="箭頭"/>
          <p:cNvSpPr/>
          <p:nvPr/>
        </p:nvSpPr>
        <p:spPr>
          <a:xfrm rot="5400000">
            <a:off x="4557364" y="321148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11" name="箭頭"/>
          <p:cNvSpPr/>
          <p:nvPr/>
        </p:nvSpPr>
        <p:spPr>
          <a:xfrm rot="5400000">
            <a:off x="7363655" y="3211483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12" name="箭頭"/>
          <p:cNvSpPr/>
          <p:nvPr/>
        </p:nvSpPr>
        <p:spPr>
          <a:xfrm rot="5400000">
            <a:off x="9884536" y="321148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13" name="咬字清晰"/>
          <p:cNvSpPr txBox="1"/>
          <p:nvPr/>
        </p:nvSpPr>
        <p:spPr>
          <a:xfrm>
            <a:off x="1589044" y="4435155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咬字清晰</a:t>
            </a:r>
          </a:p>
        </p:txBody>
      </p:sp>
      <p:sp>
        <p:nvSpPr>
          <p:cNvPr id="1414" name="表達明確"/>
          <p:cNvSpPr txBox="1"/>
          <p:nvPr/>
        </p:nvSpPr>
        <p:spPr>
          <a:xfrm>
            <a:off x="1589044" y="5085389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表達明確</a:t>
            </a:r>
          </a:p>
        </p:txBody>
      </p:sp>
      <p:sp>
        <p:nvSpPr>
          <p:cNvPr id="1415" name="注意違規"/>
          <p:cNvSpPr txBox="1"/>
          <p:nvPr/>
        </p:nvSpPr>
        <p:spPr>
          <a:xfrm>
            <a:off x="4381677" y="4480956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注意違規</a:t>
            </a:r>
          </a:p>
        </p:txBody>
      </p:sp>
      <p:sp>
        <p:nvSpPr>
          <p:cNvPr id="1416" name="用字遣詞"/>
          <p:cNvSpPr txBox="1"/>
          <p:nvPr/>
        </p:nvSpPr>
        <p:spPr>
          <a:xfrm>
            <a:off x="4389277" y="5137059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用字遣詞</a:t>
            </a:r>
          </a:p>
        </p:txBody>
      </p:sp>
      <p:sp>
        <p:nvSpPr>
          <p:cNvPr id="1417" name="現場互動"/>
          <p:cNvSpPr txBox="1"/>
          <p:nvPr/>
        </p:nvSpPr>
        <p:spPr>
          <a:xfrm>
            <a:off x="7240310" y="4447855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現場互動</a:t>
            </a:r>
          </a:p>
        </p:txBody>
      </p:sp>
      <p:sp>
        <p:nvSpPr>
          <p:cNvPr id="1418" name="現場講解"/>
          <p:cNvSpPr txBox="1"/>
          <p:nvPr/>
        </p:nvSpPr>
        <p:spPr>
          <a:xfrm>
            <a:off x="7227610" y="5112669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現場講解</a:t>
            </a:r>
          </a:p>
        </p:txBody>
      </p:sp>
      <p:sp>
        <p:nvSpPr>
          <p:cNvPr id="1419" name="引導購買"/>
          <p:cNvSpPr txBox="1"/>
          <p:nvPr/>
        </p:nvSpPr>
        <p:spPr>
          <a:xfrm>
            <a:off x="7265710" y="5713984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引導購買</a:t>
            </a:r>
          </a:p>
        </p:txBody>
      </p:sp>
      <p:sp>
        <p:nvSpPr>
          <p:cNvPr id="1420" name="人數壓力"/>
          <p:cNvSpPr txBox="1"/>
          <p:nvPr/>
        </p:nvSpPr>
        <p:spPr>
          <a:xfrm>
            <a:off x="9708850" y="4480956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人數壓力</a:t>
            </a:r>
          </a:p>
        </p:txBody>
      </p:sp>
      <p:sp>
        <p:nvSpPr>
          <p:cNvPr id="1421" name="心態調整"/>
          <p:cNvSpPr txBox="1"/>
          <p:nvPr/>
        </p:nvSpPr>
        <p:spPr>
          <a:xfrm>
            <a:off x="9734250" y="5085389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心態調整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0" grpId="1" animBg="1" advAuto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42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25" name="TextBox 6"/>
          <p:cNvSpPr txBox="1"/>
          <p:nvPr/>
        </p:nvSpPr>
        <p:spPr>
          <a:xfrm>
            <a:off x="4103163" y="2168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直播腳本策劃</a:t>
            </a:r>
          </a:p>
        </p:txBody>
      </p:sp>
      <p:sp>
        <p:nvSpPr>
          <p:cNvPr id="1426" name="矩形"/>
          <p:cNvSpPr/>
          <p:nvPr/>
        </p:nvSpPr>
        <p:spPr>
          <a:xfrm>
            <a:off x="1818494" y="1624119"/>
            <a:ext cx="1601188" cy="153273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27" name="直播…"/>
          <p:cNvSpPr txBox="1"/>
          <p:nvPr/>
        </p:nvSpPr>
        <p:spPr>
          <a:xfrm>
            <a:off x="1944716" y="1719103"/>
            <a:ext cx="1348739" cy="134277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直播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主題</a:t>
            </a:r>
          </a:p>
        </p:txBody>
      </p:sp>
      <p:sp>
        <p:nvSpPr>
          <p:cNvPr id="1428" name="直播目的"/>
          <p:cNvSpPr txBox="1"/>
          <p:nvPr/>
        </p:nvSpPr>
        <p:spPr>
          <a:xfrm>
            <a:off x="1819310" y="3149272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直播目的</a:t>
            </a:r>
          </a:p>
        </p:txBody>
      </p:sp>
      <p:sp>
        <p:nvSpPr>
          <p:cNvPr id="1429" name="帶貨還是教學"/>
          <p:cNvSpPr txBox="1"/>
          <p:nvPr/>
        </p:nvSpPr>
        <p:spPr>
          <a:xfrm>
            <a:off x="1425609" y="3710381"/>
            <a:ext cx="2390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帶貨還是教學</a:t>
            </a:r>
          </a:p>
        </p:txBody>
      </p:sp>
      <p:sp>
        <p:nvSpPr>
          <p:cNvPr id="1430" name="箭頭"/>
          <p:cNvSpPr/>
          <p:nvPr/>
        </p:nvSpPr>
        <p:spPr>
          <a:xfrm>
            <a:off x="3716401" y="1980271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31" name="矩形"/>
          <p:cNvSpPr/>
          <p:nvPr/>
        </p:nvSpPr>
        <p:spPr>
          <a:xfrm>
            <a:off x="5340689" y="1598719"/>
            <a:ext cx="1601189" cy="153273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32" name="直播…"/>
          <p:cNvSpPr txBox="1"/>
          <p:nvPr/>
        </p:nvSpPr>
        <p:spPr>
          <a:xfrm>
            <a:off x="5466912" y="1693703"/>
            <a:ext cx="1348739" cy="134277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直播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目標</a:t>
            </a:r>
          </a:p>
        </p:txBody>
      </p:sp>
      <p:sp>
        <p:nvSpPr>
          <p:cNvPr id="1433" name="漲粉還是營業額"/>
          <p:cNvSpPr txBox="1"/>
          <p:nvPr/>
        </p:nvSpPr>
        <p:spPr>
          <a:xfrm>
            <a:off x="4840085" y="3187372"/>
            <a:ext cx="2771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漲粉還是營業額</a:t>
            </a:r>
          </a:p>
        </p:txBody>
      </p:sp>
      <p:sp>
        <p:nvSpPr>
          <p:cNvPr id="1434" name="還是在線人數"/>
          <p:cNvSpPr txBox="1"/>
          <p:nvPr/>
        </p:nvSpPr>
        <p:spPr>
          <a:xfrm>
            <a:off x="5030585" y="3736060"/>
            <a:ext cx="2390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還是在線人數</a:t>
            </a:r>
          </a:p>
        </p:txBody>
      </p:sp>
      <p:sp>
        <p:nvSpPr>
          <p:cNvPr id="1435" name="什麼時候開"/>
          <p:cNvSpPr txBox="1"/>
          <p:nvPr/>
        </p:nvSpPr>
        <p:spPr>
          <a:xfrm>
            <a:off x="9234027" y="3149272"/>
            <a:ext cx="2009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什麼時候開</a:t>
            </a:r>
          </a:p>
        </p:txBody>
      </p:sp>
      <p:sp>
        <p:nvSpPr>
          <p:cNvPr id="1436" name="開播多久時間"/>
          <p:cNvSpPr txBox="1"/>
          <p:nvPr/>
        </p:nvSpPr>
        <p:spPr>
          <a:xfrm>
            <a:off x="9056227" y="3768077"/>
            <a:ext cx="2390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開播多久時間</a:t>
            </a:r>
          </a:p>
        </p:txBody>
      </p:sp>
      <p:sp>
        <p:nvSpPr>
          <p:cNvPr id="1437" name="箭頭"/>
          <p:cNvSpPr/>
          <p:nvPr/>
        </p:nvSpPr>
        <p:spPr>
          <a:xfrm>
            <a:off x="7716267" y="1954871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38" name="矩形"/>
          <p:cNvSpPr/>
          <p:nvPr/>
        </p:nvSpPr>
        <p:spPr>
          <a:xfrm>
            <a:off x="9438005" y="1471440"/>
            <a:ext cx="1601188" cy="1532740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39" name="開播…"/>
          <p:cNvSpPr txBox="1"/>
          <p:nvPr/>
        </p:nvSpPr>
        <p:spPr>
          <a:xfrm>
            <a:off x="9564227" y="1566424"/>
            <a:ext cx="1348739" cy="1342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開播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時長</a:t>
            </a:r>
          </a:p>
        </p:txBody>
      </p:sp>
      <p:sp>
        <p:nvSpPr>
          <p:cNvPr id="1440" name="矩形"/>
          <p:cNvSpPr/>
          <p:nvPr/>
        </p:nvSpPr>
        <p:spPr>
          <a:xfrm>
            <a:off x="1882533" y="4382901"/>
            <a:ext cx="1601189" cy="153273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41" name="直播…"/>
          <p:cNvSpPr txBox="1"/>
          <p:nvPr/>
        </p:nvSpPr>
        <p:spPr>
          <a:xfrm>
            <a:off x="2008757" y="4477885"/>
            <a:ext cx="1348739" cy="134277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直播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分工</a:t>
            </a:r>
          </a:p>
        </p:txBody>
      </p:sp>
      <p:sp>
        <p:nvSpPr>
          <p:cNvPr id="1442" name="箭頭"/>
          <p:cNvSpPr/>
          <p:nvPr/>
        </p:nvSpPr>
        <p:spPr>
          <a:xfrm>
            <a:off x="3780344" y="4739054"/>
            <a:ext cx="1327569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43" name="人員分配"/>
          <p:cNvSpPr txBox="1"/>
          <p:nvPr/>
        </p:nvSpPr>
        <p:spPr>
          <a:xfrm>
            <a:off x="1817716" y="6025549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人員分配</a:t>
            </a:r>
          </a:p>
        </p:txBody>
      </p:sp>
      <p:sp>
        <p:nvSpPr>
          <p:cNvPr id="1444" name="矩形"/>
          <p:cNvSpPr/>
          <p:nvPr/>
        </p:nvSpPr>
        <p:spPr>
          <a:xfrm>
            <a:off x="5314860" y="4343749"/>
            <a:ext cx="1601188" cy="1532739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45" name="開播…"/>
          <p:cNvSpPr txBox="1"/>
          <p:nvPr/>
        </p:nvSpPr>
        <p:spPr>
          <a:xfrm>
            <a:off x="5441082" y="4438733"/>
            <a:ext cx="1348739" cy="134277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開播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計畫</a:t>
            </a:r>
          </a:p>
        </p:txBody>
      </p:sp>
      <p:sp>
        <p:nvSpPr>
          <p:cNvPr id="1446" name="品項安排"/>
          <p:cNvSpPr txBox="1"/>
          <p:nvPr/>
        </p:nvSpPr>
        <p:spPr>
          <a:xfrm>
            <a:off x="5339912" y="5925895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品項安排</a:t>
            </a:r>
          </a:p>
        </p:txBody>
      </p:sp>
      <p:sp>
        <p:nvSpPr>
          <p:cNvPr id="1447" name="價位產品"/>
          <p:cNvSpPr txBox="1"/>
          <p:nvPr/>
        </p:nvSpPr>
        <p:spPr>
          <a:xfrm>
            <a:off x="5339912" y="6386134"/>
            <a:ext cx="1628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價位產品</a:t>
            </a:r>
          </a:p>
        </p:txBody>
      </p:sp>
      <p:sp>
        <p:nvSpPr>
          <p:cNvPr id="1448" name="矩形"/>
          <p:cNvSpPr/>
          <p:nvPr/>
        </p:nvSpPr>
        <p:spPr>
          <a:xfrm>
            <a:off x="9533838" y="4360390"/>
            <a:ext cx="1601188" cy="1532738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49" name="直播…"/>
          <p:cNvSpPr txBox="1"/>
          <p:nvPr/>
        </p:nvSpPr>
        <p:spPr>
          <a:xfrm>
            <a:off x="9660059" y="4455372"/>
            <a:ext cx="1348739" cy="1342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直播</a:t>
            </a:r>
          </a:p>
          <a:p>
            <a:pPr defTabSz="914400">
              <a:defRPr sz="49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排品</a:t>
            </a:r>
          </a:p>
        </p:txBody>
      </p:sp>
      <p:sp>
        <p:nvSpPr>
          <p:cNvPr id="1450" name="產品順序"/>
          <p:cNvSpPr txBox="1"/>
          <p:nvPr/>
        </p:nvSpPr>
        <p:spPr>
          <a:xfrm>
            <a:off x="9520360" y="5923104"/>
            <a:ext cx="1628139" cy="4737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產品順序</a:t>
            </a:r>
          </a:p>
        </p:txBody>
      </p:sp>
      <p:sp>
        <p:nvSpPr>
          <p:cNvPr id="1451" name="福利活動安排"/>
          <p:cNvSpPr txBox="1"/>
          <p:nvPr/>
        </p:nvSpPr>
        <p:spPr>
          <a:xfrm>
            <a:off x="9139360" y="6386134"/>
            <a:ext cx="2390139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福利活動安排</a:t>
            </a:r>
          </a:p>
        </p:txBody>
      </p:sp>
      <p:sp>
        <p:nvSpPr>
          <p:cNvPr id="1452" name="箭頭"/>
          <p:cNvSpPr/>
          <p:nvPr/>
        </p:nvSpPr>
        <p:spPr>
          <a:xfrm>
            <a:off x="7728967" y="4710331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" grpId="1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08</a:t>
            </a:r>
          </a:p>
        </p:txBody>
      </p:sp>
      <p:sp>
        <p:nvSpPr>
          <p:cNvPr id="1455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56" name="TextBox 6"/>
          <p:cNvSpPr txBox="1"/>
          <p:nvPr/>
        </p:nvSpPr>
        <p:spPr>
          <a:xfrm>
            <a:off x="4103163" y="216877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直播間產品設置</a:t>
            </a:r>
          </a:p>
        </p:txBody>
      </p:sp>
      <p:pic>
        <p:nvPicPr>
          <p:cNvPr id="1457" name="截圖 2021-10-11 下午8.06.13.png" descr="截圖 2021-10-11 下午8.06.1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6950" y="1363971"/>
            <a:ext cx="8801415" cy="528538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" grpId="1" animBg="1" advAuto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Picture Placeholder 3" descr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1"/>
          <a:srcRect t="25000" b="25000"/>
          <a:stretch>
            <a:fillRect/>
          </a:stretch>
        </p:blipFill>
        <p:spPr>
          <a:xfrm>
            <a:off x="-2" y="0"/>
            <a:ext cx="12192002" cy="3429000"/>
          </a:xfrm>
          <a:prstGeom prst="rect">
            <a:avLst/>
          </a:prstGeom>
        </p:spPr>
      </p:pic>
      <p:sp>
        <p:nvSpPr>
          <p:cNvPr id="1460" name="Rectangle 1"/>
          <p:cNvSpPr/>
          <p:nvPr/>
        </p:nvSpPr>
        <p:spPr>
          <a:xfrm>
            <a:off x="999694" y="2859581"/>
            <a:ext cx="9592575" cy="2751828"/>
          </a:xfrm>
          <a:prstGeom prst="rect">
            <a:avLst/>
          </a:prstGeom>
          <a:solidFill>
            <a:srgbClr val="F9F9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9F9F9"/>
                </a:solidFill>
              </a:defRPr>
            </a:pPr>
          </a:p>
        </p:txBody>
      </p:sp>
      <p:sp>
        <p:nvSpPr>
          <p:cNvPr id="1461" name="短視頻時代"/>
          <p:cNvSpPr txBox="1">
            <a:spLocks noGrp="1"/>
          </p:cNvSpPr>
          <p:nvPr>
            <p:ph type="title" idx="4294967295"/>
          </p:nvPr>
        </p:nvSpPr>
        <p:spPr>
          <a:xfrm>
            <a:off x="2708257" y="3143079"/>
            <a:ext cx="6429448" cy="1422402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543560">
              <a:lnSpc>
                <a:spcPct val="100000"/>
              </a:lnSpc>
              <a:defRPr sz="7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短視頻時代</a:t>
            </a:r>
          </a:p>
        </p:txBody>
      </p:sp>
      <p:sp>
        <p:nvSpPr>
          <p:cNvPr id="1462" name="第九堂：數據參考 作品分析"/>
          <p:cNvSpPr txBox="1">
            <a:spLocks noGrp="1"/>
          </p:cNvSpPr>
          <p:nvPr>
            <p:ph type="body" sz="quarter" idx="4294967295"/>
          </p:nvPr>
        </p:nvSpPr>
        <p:spPr>
          <a:xfrm>
            <a:off x="2118264" y="4603181"/>
            <a:ext cx="7355435" cy="113030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第九堂：數據參考 作品分析</a:t>
            </a:r>
          </a:p>
        </p:txBody>
      </p:sp>
      <p:sp>
        <p:nvSpPr>
          <p:cNvPr id="1463" name="學會復盤思維"/>
          <p:cNvSpPr txBox="1"/>
          <p:nvPr/>
        </p:nvSpPr>
        <p:spPr>
          <a:xfrm>
            <a:off x="2265884" y="5430223"/>
            <a:ext cx="7355431" cy="1130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algn="ctr" defTabSz="584200">
              <a:defRPr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學會復盤思維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01</a:t>
            </a:r>
          </a:p>
        </p:txBody>
      </p:sp>
      <p:sp>
        <p:nvSpPr>
          <p:cNvPr id="20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538609" y="220979"/>
            <a:ext cx="245402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07" name="TextBox 6"/>
          <p:cNvSpPr txBox="1"/>
          <p:nvPr/>
        </p:nvSpPr>
        <p:spPr>
          <a:xfrm>
            <a:off x="4277590" y="377471"/>
            <a:ext cx="4125134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短視頻核心</a:t>
            </a:r>
          </a:p>
        </p:txBody>
      </p:sp>
      <p:sp>
        <p:nvSpPr>
          <p:cNvPr id="208" name="、"/>
          <p:cNvSpPr txBox="1"/>
          <p:nvPr/>
        </p:nvSpPr>
        <p:spPr>
          <a:xfrm>
            <a:off x="4817167" y="7766989"/>
            <a:ext cx="828039" cy="8190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7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、</a:t>
            </a:r>
          </a:p>
        </p:txBody>
      </p:sp>
      <p:sp>
        <p:nvSpPr>
          <p:cNvPr id="209" name="橢圓形"/>
          <p:cNvSpPr/>
          <p:nvPr/>
        </p:nvSpPr>
        <p:spPr>
          <a:xfrm>
            <a:off x="973900" y="1854216"/>
            <a:ext cx="2138246" cy="1993885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短"/>
          <p:cNvSpPr txBox="1"/>
          <p:nvPr/>
        </p:nvSpPr>
        <p:spPr>
          <a:xfrm>
            <a:off x="1540102" y="2344497"/>
            <a:ext cx="1005839" cy="9914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7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短</a:t>
            </a:r>
          </a:p>
        </p:txBody>
      </p:sp>
      <p:sp>
        <p:nvSpPr>
          <p:cNvPr id="211" name="箭頭"/>
          <p:cNvSpPr/>
          <p:nvPr/>
        </p:nvSpPr>
        <p:spPr>
          <a:xfrm rot="5400000">
            <a:off x="1341547" y="4139055"/>
            <a:ext cx="1402951" cy="10058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視頻時間短"/>
          <p:cNvSpPr txBox="1"/>
          <p:nvPr/>
        </p:nvSpPr>
        <p:spPr>
          <a:xfrm>
            <a:off x="403453" y="5479885"/>
            <a:ext cx="3279139" cy="7200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視頻時間短</a:t>
            </a:r>
          </a:p>
        </p:txBody>
      </p:sp>
      <p:sp>
        <p:nvSpPr>
          <p:cNvPr id="213" name="節奏感急促"/>
          <p:cNvSpPr txBox="1"/>
          <p:nvPr/>
        </p:nvSpPr>
        <p:spPr>
          <a:xfrm>
            <a:off x="4700587" y="5479885"/>
            <a:ext cx="3279139" cy="7200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節奏感急促</a:t>
            </a:r>
          </a:p>
        </p:txBody>
      </p:sp>
      <p:sp>
        <p:nvSpPr>
          <p:cNvPr id="214" name="商業變現快"/>
          <p:cNvSpPr txBox="1"/>
          <p:nvPr/>
        </p:nvSpPr>
        <p:spPr>
          <a:xfrm>
            <a:off x="8844774" y="5479885"/>
            <a:ext cx="3279139" cy="7200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商業變現快</a:t>
            </a:r>
          </a:p>
        </p:txBody>
      </p:sp>
      <p:sp>
        <p:nvSpPr>
          <p:cNvPr id="215" name="橢圓形"/>
          <p:cNvSpPr/>
          <p:nvPr/>
        </p:nvSpPr>
        <p:spPr>
          <a:xfrm>
            <a:off x="5271034" y="1918986"/>
            <a:ext cx="2138245" cy="1993885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" name="急"/>
          <p:cNvSpPr txBox="1"/>
          <p:nvPr/>
        </p:nvSpPr>
        <p:spPr>
          <a:xfrm>
            <a:off x="5837237" y="2409269"/>
            <a:ext cx="1005839" cy="9914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7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急</a:t>
            </a:r>
          </a:p>
        </p:txBody>
      </p:sp>
      <p:sp>
        <p:nvSpPr>
          <p:cNvPr id="217" name="箭頭"/>
          <p:cNvSpPr/>
          <p:nvPr/>
        </p:nvSpPr>
        <p:spPr>
          <a:xfrm rot="5400000">
            <a:off x="5638682" y="4139055"/>
            <a:ext cx="1402951" cy="10058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" name="橢圓形"/>
          <p:cNvSpPr/>
          <p:nvPr/>
        </p:nvSpPr>
        <p:spPr>
          <a:xfrm>
            <a:off x="9568168" y="1856468"/>
            <a:ext cx="2138245" cy="1993885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箭頭"/>
          <p:cNvSpPr/>
          <p:nvPr/>
        </p:nvSpPr>
        <p:spPr>
          <a:xfrm rot="5400000">
            <a:off x="9935816" y="4076536"/>
            <a:ext cx="1402951" cy="10058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快"/>
          <p:cNvSpPr txBox="1"/>
          <p:nvPr/>
        </p:nvSpPr>
        <p:spPr>
          <a:xfrm>
            <a:off x="10134371" y="2357665"/>
            <a:ext cx="1005839" cy="9914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7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快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46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67" name="TextBox 6"/>
          <p:cNvSpPr txBox="1"/>
          <p:nvPr/>
        </p:nvSpPr>
        <p:spPr>
          <a:xfrm>
            <a:off x="3556927" y="1950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依照粉絲數建立畫像</a:t>
            </a:r>
          </a:p>
        </p:txBody>
      </p:sp>
      <p:pic>
        <p:nvPicPr>
          <p:cNvPr id="1468" name="IMG_1099.PNG" descr="IMG_1099.PNG"/>
          <p:cNvPicPr>
            <a:picLocks noChangeAspect="1"/>
          </p:cNvPicPr>
          <p:nvPr/>
        </p:nvPicPr>
        <p:blipFill>
          <a:blip r:embed="rId1"/>
          <a:srcRect t="15487"/>
          <a:stretch>
            <a:fillRect/>
          </a:stretch>
        </p:blipFill>
        <p:spPr>
          <a:xfrm>
            <a:off x="2097085" y="1505700"/>
            <a:ext cx="3469427" cy="521523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69" name="進入帳號主頁"/>
          <p:cNvSpPr txBox="1"/>
          <p:nvPr/>
        </p:nvSpPr>
        <p:spPr>
          <a:xfrm>
            <a:off x="5750121" y="1909640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進入帳號主頁</a:t>
            </a:r>
          </a:p>
        </p:txBody>
      </p:sp>
      <p:sp>
        <p:nvSpPr>
          <p:cNvPr id="1470" name="箭頭"/>
          <p:cNvSpPr/>
          <p:nvPr/>
        </p:nvSpPr>
        <p:spPr>
          <a:xfrm>
            <a:off x="8400015" y="1742438"/>
            <a:ext cx="1327570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71" name="點選粉絲"/>
          <p:cNvSpPr txBox="1"/>
          <p:nvPr/>
        </p:nvSpPr>
        <p:spPr>
          <a:xfrm>
            <a:off x="9911139" y="1909640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點選粉絲</a:t>
            </a:r>
          </a:p>
        </p:txBody>
      </p:sp>
      <p:sp>
        <p:nvSpPr>
          <p:cNvPr id="1472" name="依照粉絲頭像做歸類排序"/>
          <p:cNvSpPr txBox="1"/>
          <p:nvPr/>
        </p:nvSpPr>
        <p:spPr>
          <a:xfrm>
            <a:off x="6483853" y="3028241"/>
            <a:ext cx="44348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依照粉絲頭像做歸類排序</a:t>
            </a:r>
          </a:p>
        </p:txBody>
      </p:sp>
      <p:sp>
        <p:nvSpPr>
          <p:cNvPr id="1473" name="舉例：粉絲為20~30歲 男做統計"/>
          <p:cNvSpPr txBox="1"/>
          <p:nvPr/>
        </p:nvSpPr>
        <p:spPr>
          <a:xfrm>
            <a:off x="5850073" y="3762758"/>
            <a:ext cx="5644286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舉例：粉絲為20~30歲 男做統計</a:t>
            </a:r>
          </a:p>
        </p:txBody>
      </p:sp>
      <p:sp>
        <p:nvSpPr>
          <p:cNvPr id="1474" name="依照初步追蹤粉絲 作為帳號運營方向"/>
          <p:cNvSpPr txBox="1"/>
          <p:nvPr/>
        </p:nvSpPr>
        <p:spPr>
          <a:xfrm>
            <a:off x="5521750" y="4624274"/>
            <a:ext cx="6501764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依照初步追蹤粉絲 作為帳號運營方向</a:t>
            </a:r>
          </a:p>
        </p:txBody>
      </p:sp>
      <p:sp>
        <p:nvSpPr>
          <p:cNvPr id="1475" name="也可作為內容調整的方向"/>
          <p:cNvSpPr txBox="1"/>
          <p:nvPr/>
        </p:nvSpPr>
        <p:spPr>
          <a:xfrm>
            <a:off x="6483853" y="5257192"/>
            <a:ext cx="44348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也可作為內容調整的方向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7" grpId="1" animBg="1" advAuto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47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79" name="TextBox 6"/>
          <p:cNvSpPr txBox="1"/>
          <p:nvPr/>
        </p:nvSpPr>
        <p:spPr>
          <a:xfrm>
            <a:off x="4064927" y="1950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視頻數據復盤</a:t>
            </a:r>
          </a:p>
        </p:txBody>
      </p:sp>
      <p:pic>
        <p:nvPicPr>
          <p:cNvPr id="1480" name="截圖 2021-10-11 下午8.09.41.png" descr="截圖 2021-10-11 下午8.09.4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009" y="1277207"/>
            <a:ext cx="2670994" cy="55766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81" name="截圖 2021-10-11 下午8.10.06.png" descr="截圖 2021-10-11 下午8.10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124" y="1259165"/>
            <a:ext cx="3400090" cy="30806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82" name="箭頭"/>
          <p:cNvSpPr/>
          <p:nvPr/>
        </p:nvSpPr>
        <p:spPr>
          <a:xfrm>
            <a:off x="5351074" y="1861150"/>
            <a:ext cx="3506881" cy="797797"/>
          </a:xfrm>
          <a:prstGeom prst="rightArrow">
            <a:avLst>
              <a:gd name="adj1" fmla="val 32000"/>
              <a:gd name="adj2" fmla="val 8293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83" name="進入帳號主頁"/>
          <p:cNvSpPr txBox="1"/>
          <p:nvPr/>
        </p:nvSpPr>
        <p:spPr>
          <a:xfrm>
            <a:off x="5363774" y="1450554"/>
            <a:ext cx="2618739" cy="51066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3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進入帳號主頁</a:t>
            </a:r>
          </a:p>
        </p:txBody>
      </p:sp>
      <p:sp>
        <p:nvSpPr>
          <p:cNvPr id="1484" name="點選右上方三條槓"/>
          <p:cNvSpPr txBox="1"/>
          <p:nvPr/>
        </p:nvSpPr>
        <p:spPr>
          <a:xfrm>
            <a:off x="5189284" y="3268725"/>
            <a:ext cx="3355339" cy="4983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點選右上方三條槓</a:t>
            </a:r>
          </a:p>
        </p:txBody>
      </p:sp>
      <p:sp>
        <p:nvSpPr>
          <p:cNvPr id="1485" name="即可看到後台數據"/>
          <p:cNvSpPr txBox="1"/>
          <p:nvPr/>
        </p:nvSpPr>
        <p:spPr>
          <a:xfrm>
            <a:off x="5172843" y="5275473"/>
            <a:ext cx="3355339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即可看到後台數據</a:t>
            </a:r>
          </a:p>
        </p:txBody>
      </p:sp>
      <p:sp>
        <p:nvSpPr>
          <p:cNvPr id="1486" name="箭頭"/>
          <p:cNvSpPr/>
          <p:nvPr/>
        </p:nvSpPr>
        <p:spPr>
          <a:xfrm>
            <a:off x="5351074" y="4033475"/>
            <a:ext cx="3506881" cy="797798"/>
          </a:xfrm>
          <a:prstGeom prst="rightArrow">
            <a:avLst>
              <a:gd name="adj1" fmla="val 32000"/>
              <a:gd name="adj2" fmla="val 82936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9" grpId="1" animBg="1" advAuto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489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490" name="TextBox 6"/>
          <p:cNvSpPr txBox="1"/>
          <p:nvPr/>
        </p:nvSpPr>
        <p:spPr>
          <a:xfrm>
            <a:off x="4064927" y="1950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視頻數據復盤</a:t>
            </a:r>
          </a:p>
        </p:txBody>
      </p:sp>
      <p:pic>
        <p:nvPicPr>
          <p:cNvPr id="1491" name="IMG_0011.PNG" descr="IMG_0011.PNG"/>
          <p:cNvPicPr>
            <a:picLocks noChangeAspect="1"/>
          </p:cNvPicPr>
          <p:nvPr/>
        </p:nvPicPr>
        <p:blipFill>
          <a:blip r:embed="rId1"/>
          <a:srcRect t="5374"/>
          <a:stretch>
            <a:fillRect/>
          </a:stretch>
        </p:blipFill>
        <p:spPr>
          <a:xfrm>
            <a:off x="2087564" y="1196052"/>
            <a:ext cx="2768620" cy="56699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92" name="總觀看量 / 互動量（評論）"/>
          <p:cNvSpPr txBox="1"/>
          <p:nvPr/>
        </p:nvSpPr>
        <p:spPr>
          <a:xfrm>
            <a:off x="5650067" y="1417701"/>
            <a:ext cx="5056935" cy="49834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總觀看量 / 互動量（評論） </a:t>
            </a:r>
          </a:p>
        </p:txBody>
      </p:sp>
      <p:sp>
        <p:nvSpPr>
          <p:cNvPr id="1493" name="箭頭"/>
          <p:cNvSpPr/>
          <p:nvPr/>
        </p:nvSpPr>
        <p:spPr>
          <a:xfrm rot="5400000">
            <a:off x="7462176" y="2151581"/>
            <a:ext cx="1109638" cy="777941"/>
          </a:xfrm>
          <a:prstGeom prst="rightArrow">
            <a:avLst>
              <a:gd name="adj1" fmla="val 32000"/>
              <a:gd name="adj2" fmla="val 77409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94" name="數字小於5%，內容是否有興趣"/>
          <p:cNvSpPr txBox="1"/>
          <p:nvPr/>
        </p:nvSpPr>
        <p:spPr>
          <a:xfrm>
            <a:off x="5319970" y="3073309"/>
            <a:ext cx="5521045" cy="49834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數字小於5%，內容是否有興趣</a:t>
            </a:r>
          </a:p>
        </p:txBody>
      </p:sp>
      <p:sp>
        <p:nvSpPr>
          <p:cNvPr id="1495" name="有共鳴  有用處"/>
          <p:cNvSpPr txBox="1"/>
          <p:nvPr/>
        </p:nvSpPr>
        <p:spPr>
          <a:xfrm>
            <a:off x="6639044" y="3575434"/>
            <a:ext cx="2755901" cy="50850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2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有共鳴  有用處</a:t>
            </a:r>
          </a:p>
        </p:txBody>
      </p:sp>
      <p:sp>
        <p:nvSpPr>
          <p:cNvPr id="1496" name="互動量 / 單一視屏漲粉"/>
          <p:cNvSpPr txBox="1"/>
          <p:nvPr/>
        </p:nvSpPr>
        <p:spPr>
          <a:xfrm>
            <a:off x="6071925" y="4214718"/>
            <a:ext cx="3890136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互動量 / 單一視屏漲粉</a:t>
            </a:r>
          </a:p>
        </p:txBody>
      </p:sp>
      <p:sp>
        <p:nvSpPr>
          <p:cNvPr id="1497" name="數字小於20%，帳戶搭建是否有"/>
          <p:cNvSpPr txBox="1"/>
          <p:nvPr/>
        </p:nvSpPr>
        <p:spPr>
          <a:xfrm>
            <a:off x="5481754" y="5844867"/>
            <a:ext cx="5393562" cy="4737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數字小於20%，帳戶搭建是否有</a:t>
            </a:r>
          </a:p>
        </p:txBody>
      </p:sp>
      <p:sp>
        <p:nvSpPr>
          <p:cNvPr id="1498" name="IP價值 社交溫度"/>
          <p:cNvSpPr txBox="1"/>
          <p:nvPr/>
        </p:nvSpPr>
        <p:spPr>
          <a:xfrm>
            <a:off x="6759633" y="6321538"/>
            <a:ext cx="2807209" cy="4838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IP價值 社交溫度</a:t>
            </a:r>
          </a:p>
        </p:txBody>
      </p:sp>
      <p:sp>
        <p:nvSpPr>
          <p:cNvPr id="1499" name="箭頭"/>
          <p:cNvSpPr/>
          <p:nvPr/>
        </p:nvSpPr>
        <p:spPr>
          <a:xfrm rot="5400000">
            <a:off x="7462176" y="4894767"/>
            <a:ext cx="1109638" cy="777940"/>
          </a:xfrm>
          <a:prstGeom prst="rightArrow">
            <a:avLst>
              <a:gd name="adj1" fmla="val 32000"/>
              <a:gd name="adj2" fmla="val 77409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0" grpId="1" animBg="1" advAuto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502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503" name="TextBox 6"/>
          <p:cNvSpPr txBox="1"/>
          <p:nvPr/>
        </p:nvSpPr>
        <p:spPr>
          <a:xfrm>
            <a:off x="4064927" y="1442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單一視頻數據</a:t>
            </a:r>
          </a:p>
        </p:txBody>
      </p:sp>
      <p:pic>
        <p:nvPicPr>
          <p:cNvPr id="1504" name="IMG_0011.PNG" descr="IMG_0011.PNG"/>
          <p:cNvPicPr>
            <a:picLocks noChangeAspect="1"/>
          </p:cNvPicPr>
          <p:nvPr/>
        </p:nvPicPr>
        <p:blipFill>
          <a:blip r:embed="rId1"/>
          <a:srcRect t="5374"/>
          <a:stretch>
            <a:fillRect/>
          </a:stretch>
        </p:blipFill>
        <p:spPr>
          <a:xfrm>
            <a:off x="2227122" y="1208863"/>
            <a:ext cx="2751696" cy="56353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05" name="轉發量不高"/>
          <p:cNvSpPr txBox="1"/>
          <p:nvPr/>
        </p:nvSpPr>
        <p:spPr>
          <a:xfrm>
            <a:off x="5154929" y="1789625"/>
            <a:ext cx="20726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轉發量不高</a:t>
            </a:r>
          </a:p>
        </p:txBody>
      </p:sp>
      <p:sp>
        <p:nvSpPr>
          <p:cNvPr id="1506" name="箭頭"/>
          <p:cNvSpPr/>
          <p:nvPr/>
        </p:nvSpPr>
        <p:spPr>
          <a:xfrm>
            <a:off x="7649481" y="160394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07" name="內容沒有價值感"/>
          <p:cNvSpPr txBox="1"/>
          <p:nvPr/>
        </p:nvSpPr>
        <p:spPr>
          <a:xfrm>
            <a:off x="9258769" y="1789625"/>
            <a:ext cx="28600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內容沒有價值感</a:t>
            </a:r>
          </a:p>
        </p:txBody>
      </p:sp>
      <p:sp>
        <p:nvSpPr>
          <p:cNvPr id="1508" name="評論量不高"/>
          <p:cNvSpPr txBox="1"/>
          <p:nvPr/>
        </p:nvSpPr>
        <p:spPr>
          <a:xfrm>
            <a:off x="5154929" y="3185985"/>
            <a:ext cx="20726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評論量不高</a:t>
            </a:r>
          </a:p>
        </p:txBody>
      </p:sp>
      <p:sp>
        <p:nvSpPr>
          <p:cNvPr id="1509" name="箭頭"/>
          <p:cNvSpPr/>
          <p:nvPr/>
        </p:nvSpPr>
        <p:spPr>
          <a:xfrm>
            <a:off x="7649481" y="3018783"/>
            <a:ext cx="1327570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10" name="沒有引發共鳴感"/>
          <p:cNvSpPr txBox="1"/>
          <p:nvPr/>
        </p:nvSpPr>
        <p:spPr>
          <a:xfrm>
            <a:off x="9258769" y="3185985"/>
            <a:ext cx="28600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沒有引發共鳴感</a:t>
            </a:r>
          </a:p>
        </p:txBody>
      </p:sp>
      <p:sp>
        <p:nvSpPr>
          <p:cNvPr id="1511" name="愛心量不高"/>
          <p:cNvSpPr txBox="1"/>
          <p:nvPr/>
        </p:nvSpPr>
        <p:spPr>
          <a:xfrm>
            <a:off x="5154929" y="4600824"/>
            <a:ext cx="20726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愛心量不高</a:t>
            </a:r>
          </a:p>
        </p:txBody>
      </p:sp>
      <p:sp>
        <p:nvSpPr>
          <p:cNvPr id="1512" name="箭頭"/>
          <p:cNvSpPr/>
          <p:nvPr/>
        </p:nvSpPr>
        <p:spPr>
          <a:xfrm>
            <a:off x="7649481" y="4433623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13" name="沒有收藏的價值"/>
          <p:cNvSpPr txBox="1"/>
          <p:nvPr/>
        </p:nvSpPr>
        <p:spPr>
          <a:xfrm>
            <a:off x="9258769" y="4600824"/>
            <a:ext cx="28600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沒有收藏的價值</a:t>
            </a:r>
          </a:p>
        </p:txBody>
      </p:sp>
      <p:sp>
        <p:nvSpPr>
          <p:cNvPr id="1514" name="觀看完整視屏"/>
          <p:cNvSpPr txBox="1"/>
          <p:nvPr/>
        </p:nvSpPr>
        <p:spPr>
          <a:xfrm>
            <a:off x="4996220" y="6015664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觀看完整視屏</a:t>
            </a:r>
          </a:p>
        </p:txBody>
      </p:sp>
      <p:sp>
        <p:nvSpPr>
          <p:cNvPr id="1515" name="箭頭"/>
          <p:cNvSpPr/>
          <p:nvPr/>
        </p:nvSpPr>
        <p:spPr>
          <a:xfrm>
            <a:off x="7649481" y="5848462"/>
            <a:ext cx="1327570" cy="820433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16" name="用戶黏性"/>
          <p:cNvSpPr txBox="1"/>
          <p:nvPr/>
        </p:nvSpPr>
        <p:spPr>
          <a:xfrm>
            <a:off x="9849319" y="5631732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用戶黏性</a:t>
            </a:r>
          </a:p>
        </p:txBody>
      </p:sp>
      <p:sp>
        <p:nvSpPr>
          <p:cNvPr id="1517" name="帳號價值"/>
          <p:cNvSpPr txBox="1"/>
          <p:nvPr/>
        </p:nvSpPr>
        <p:spPr>
          <a:xfrm>
            <a:off x="9849319" y="6240780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帳號價值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3" grpId="1" animBg="1" advAuto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520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521" name="TextBox 6"/>
          <p:cNvSpPr txBox="1"/>
          <p:nvPr/>
        </p:nvSpPr>
        <p:spPr>
          <a:xfrm>
            <a:off x="4064927" y="1569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帳號數據復盤</a:t>
            </a:r>
          </a:p>
        </p:txBody>
      </p:sp>
      <p:pic>
        <p:nvPicPr>
          <p:cNvPr id="1522" name="IMG_0012.PNG" descr="IMG_0012.PNG"/>
          <p:cNvPicPr>
            <a:picLocks noChangeAspect="1"/>
          </p:cNvPicPr>
          <p:nvPr/>
        </p:nvPicPr>
        <p:blipFill>
          <a:blip r:embed="rId1"/>
          <a:srcRect t="5753"/>
          <a:stretch>
            <a:fillRect/>
          </a:stretch>
        </p:blipFill>
        <p:spPr>
          <a:xfrm>
            <a:off x="2101850" y="1122443"/>
            <a:ext cx="2819901" cy="57518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23" name="粉絲畫像"/>
          <p:cNvSpPr txBox="1"/>
          <p:nvPr/>
        </p:nvSpPr>
        <p:spPr>
          <a:xfrm>
            <a:off x="5129529" y="2265670"/>
            <a:ext cx="16789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粉絲畫像</a:t>
            </a:r>
          </a:p>
        </p:txBody>
      </p:sp>
      <p:sp>
        <p:nvSpPr>
          <p:cNvPr id="1524" name="箭頭"/>
          <p:cNvSpPr/>
          <p:nvPr/>
        </p:nvSpPr>
        <p:spPr>
          <a:xfrm>
            <a:off x="7143352" y="2098468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5" name="男生以及女生佔比"/>
          <p:cNvSpPr txBox="1"/>
          <p:nvPr/>
        </p:nvSpPr>
        <p:spPr>
          <a:xfrm>
            <a:off x="8755002" y="2265670"/>
            <a:ext cx="32537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男生以及女生佔比</a:t>
            </a:r>
          </a:p>
        </p:txBody>
      </p:sp>
      <p:sp>
        <p:nvSpPr>
          <p:cNvPr id="1526" name="地區來源"/>
          <p:cNvSpPr txBox="1"/>
          <p:nvPr/>
        </p:nvSpPr>
        <p:spPr>
          <a:xfrm>
            <a:off x="5129529" y="3682270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地區來源</a:t>
            </a:r>
          </a:p>
        </p:txBody>
      </p:sp>
      <p:sp>
        <p:nvSpPr>
          <p:cNvPr id="1527" name="箭頭"/>
          <p:cNvSpPr/>
          <p:nvPr/>
        </p:nvSpPr>
        <p:spPr>
          <a:xfrm>
            <a:off x="7143352" y="3498999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8" name="用戶從哪個國家來"/>
          <p:cNvSpPr txBox="1"/>
          <p:nvPr/>
        </p:nvSpPr>
        <p:spPr>
          <a:xfrm>
            <a:off x="8780402" y="3682270"/>
            <a:ext cx="32537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用戶從哪個國家來</a:t>
            </a:r>
          </a:p>
        </p:txBody>
      </p:sp>
      <p:sp>
        <p:nvSpPr>
          <p:cNvPr id="1529" name="粉絲活動"/>
          <p:cNvSpPr txBox="1"/>
          <p:nvPr/>
        </p:nvSpPr>
        <p:spPr>
          <a:xfrm>
            <a:off x="5129529" y="5098871"/>
            <a:ext cx="16789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粉絲活動</a:t>
            </a:r>
          </a:p>
        </p:txBody>
      </p:sp>
      <p:sp>
        <p:nvSpPr>
          <p:cNvPr id="1530" name="箭頭"/>
          <p:cNvSpPr/>
          <p:nvPr/>
        </p:nvSpPr>
        <p:spPr>
          <a:xfrm>
            <a:off x="7143352" y="4931669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1" name="目前粉絲上線時間"/>
          <p:cNvSpPr txBox="1"/>
          <p:nvPr/>
        </p:nvSpPr>
        <p:spPr>
          <a:xfrm>
            <a:off x="8805802" y="5098871"/>
            <a:ext cx="32537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目前粉絲上線時間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" grpId="1" animBg="1" advAuto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TextBox 4"/>
          <p:cNvSpPr txBox="1"/>
          <p:nvPr/>
        </p:nvSpPr>
        <p:spPr>
          <a:xfrm>
            <a:off x="-56168" y="-270229"/>
            <a:ext cx="2265729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15000" b="1">
                <a:solidFill>
                  <a:srgbClr val="E7E6E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09</a:t>
            </a:r>
          </a:p>
        </p:txBody>
      </p:sp>
      <p:sp>
        <p:nvSpPr>
          <p:cNvPr id="153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1397346" y="220979"/>
            <a:ext cx="386665" cy="396238"/>
          </a:xfrm>
          <a:prstGeom prst="rect">
            <a:avLst/>
          </a:prstGeom>
        </p:spPr>
        <p:txBody>
          <a:bodyPr/>
          <a:lstStyle>
            <a:lvl1pPr defTabSz="914400"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1535" name="TextBox 6"/>
          <p:cNvSpPr txBox="1"/>
          <p:nvPr/>
        </p:nvSpPr>
        <p:spPr>
          <a:xfrm>
            <a:off x="4064927" y="195028"/>
            <a:ext cx="6852731" cy="1082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5600"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視頻數據復盤</a:t>
            </a:r>
          </a:p>
        </p:txBody>
      </p:sp>
      <p:pic>
        <p:nvPicPr>
          <p:cNvPr id="1536" name="IMG_0013.PNG" descr="IMG_0013.PNG"/>
          <p:cNvPicPr>
            <a:picLocks noChangeAspect="1"/>
          </p:cNvPicPr>
          <p:nvPr/>
        </p:nvPicPr>
        <p:blipFill>
          <a:blip r:embed="rId1"/>
          <a:srcRect t="5333"/>
          <a:stretch>
            <a:fillRect/>
          </a:stretch>
        </p:blipFill>
        <p:spPr>
          <a:xfrm>
            <a:off x="2428712" y="1267738"/>
            <a:ext cx="2753807" cy="564203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37" name="28天內"/>
          <p:cNvSpPr txBox="1"/>
          <p:nvPr/>
        </p:nvSpPr>
        <p:spPr>
          <a:xfrm>
            <a:off x="5474646" y="2485808"/>
            <a:ext cx="1485645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28天內</a:t>
            </a:r>
          </a:p>
        </p:txBody>
      </p:sp>
      <p:sp>
        <p:nvSpPr>
          <p:cNvPr id="1538" name="箭頭"/>
          <p:cNvSpPr/>
          <p:nvPr/>
        </p:nvSpPr>
        <p:spPr>
          <a:xfrm>
            <a:off x="7464229" y="2318606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9" name="總共觀看量有多少"/>
          <p:cNvSpPr txBox="1"/>
          <p:nvPr/>
        </p:nvSpPr>
        <p:spPr>
          <a:xfrm>
            <a:off x="9038483" y="2485808"/>
            <a:ext cx="32537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總共觀看量有多少</a:t>
            </a:r>
          </a:p>
        </p:txBody>
      </p:sp>
      <p:sp>
        <p:nvSpPr>
          <p:cNvPr id="1540" name="主頁觀看"/>
          <p:cNvSpPr txBox="1"/>
          <p:nvPr/>
        </p:nvSpPr>
        <p:spPr>
          <a:xfrm>
            <a:off x="5253742" y="4827317"/>
            <a:ext cx="1882139" cy="5353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主頁觀看</a:t>
            </a:r>
          </a:p>
        </p:txBody>
      </p:sp>
      <p:sp>
        <p:nvSpPr>
          <p:cNvPr id="1541" name="箭頭"/>
          <p:cNvSpPr/>
          <p:nvPr/>
        </p:nvSpPr>
        <p:spPr>
          <a:xfrm>
            <a:off x="7464229" y="4660115"/>
            <a:ext cx="1327570" cy="820434"/>
          </a:xfrm>
          <a:prstGeom prst="rightArrow">
            <a:avLst>
              <a:gd name="adj1" fmla="val 32000"/>
              <a:gd name="adj2" fmla="val 7340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5842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42" name="透由視屏推薦"/>
          <p:cNvSpPr txBox="1"/>
          <p:nvPr/>
        </p:nvSpPr>
        <p:spPr>
          <a:xfrm>
            <a:off x="9432183" y="4180579"/>
            <a:ext cx="2466339" cy="4860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透由視屏推薦</a:t>
            </a:r>
          </a:p>
        </p:txBody>
      </p:sp>
      <p:sp>
        <p:nvSpPr>
          <p:cNvPr id="1543" name="進入帳號主頁"/>
          <p:cNvSpPr txBox="1"/>
          <p:nvPr/>
        </p:nvSpPr>
        <p:spPr>
          <a:xfrm>
            <a:off x="9432183" y="5017645"/>
            <a:ext cx="2466339" cy="48602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進入帳號主頁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5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1A242E"/>
      </a:dk1>
      <a:lt1>
        <a:srgbClr val="F9F9F9"/>
      </a:lt1>
      <a:dk2>
        <a:srgbClr val="A7A7A7"/>
      </a:dk2>
      <a:lt2>
        <a:srgbClr val="535353"/>
      </a:lt2>
      <a:accent1>
        <a:srgbClr val="D3AA42"/>
      </a:accent1>
      <a:accent2>
        <a:srgbClr val="EF9A00"/>
      </a:accent2>
      <a:accent3>
        <a:srgbClr val="B8B96F"/>
      </a:accent3>
      <a:accent4>
        <a:srgbClr val="9DC899"/>
      </a:accent4>
      <a:accent5>
        <a:srgbClr val="83D7C1"/>
      </a:accent5>
      <a:accent6>
        <a:srgbClr val="4B555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Playfair Display"/>
        <a:ea typeface="Playfair Display"/>
        <a:cs typeface="Playfair Display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9F9F9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1A242E"/>
            </a:solidFill>
            <a:effectLst/>
            <a:uFillTx/>
            <a:latin typeface="+mn-lt"/>
            <a:ea typeface="+mn-ea"/>
            <a:cs typeface="+mn-cs"/>
            <a:sym typeface="Playfair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1A242E"/>
            </a:solidFill>
            <a:effectLst/>
            <a:uFillTx/>
            <a:latin typeface="+mn-lt"/>
            <a:ea typeface="+mn-ea"/>
            <a:cs typeface="+mn-cs"/>
            <a:sym typeface="Playfair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1A242E"/>
      </a:dk1>
      <a:lt1>
        <a:srgbClr val="2E2114"/>
      </a:lt1>
      <a:dk2>
        <a:srgbClr val="A7A7A7"/>
      </a:dk2>
      <a:lt2>
        <a:srgbClr val="535353"/>
      </a:lt2>
      <a:accent1>
        <a:srgbClr val="D3AA42"/>
      </a:accent1>
      <a:accent2>
        <a:srgbClr val="EF9A00"/>
      </a:accent2>
      <a:accent3>
        <a:srgbClr val="B8B96F"/>
      </a:accent3>
      <a:accent4>
        <a:srgbClr val="9DC899"/>
      </a:accent4>
      <a:accent5>
        <a:srgbClr val="83D7C1"/>
      </a:accent5>
      <a:accent6>
        <a:srgbClr val="4B555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Playfair Display"/>
        <a:ea typeface="Playfair Display"/>
        <a:cs typeface="Playfair Display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9F9F9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1A242E"/>
            </a:solidFill>
            <a:effectLst/>
            <a:uFillTx/>
            <a:latin typeface="+mn-lt"/>
            <a:ea typeface="+mn-ea"/>
            <a:cs typeface="+mn-cs"/>
            <a:sym typeface="Playfair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1A242E"/>
            </a:solidFill>
            <a:effectLst/>
            <a:uFillTx/>
            <a:latin typeface="+mn-lt"/>
            <a:ea typeface="+mn-ea"/>
            <a:cs typeface="+mn-cs"/>
            <a:sym typeface="Playfair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6474</Words>
  <Application>WPS 演示</Application>
  <PresentationFormat>寬螢幕</PresentationFormat>
  <Paragraphs>2039</Paragraphs>
  <Slides>95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14" baseType="lpstr">
      <vt:lpstr>Arial</vt:lpstr>
      <vt:lpstr>SimSun</vt:lpstr>
      <vt:lpstr>Wingdings</vt:lpstr>
      <vt:lpstr>Playfair Display</vt:lpstr>
      <vt:lpstr>Segoe Print</vt:lpstr>
      <vt:lpstr>Poppins</vt:lpstr>
      <vt:lpstr>Arial</vt:lpstr>
      <vt:lpstr>Helvetica Neue Medium</vt:lpstr>
      <vt:lpstr>Helvetica Neue</vt:lpstr>
      <vt:lpstr>Helvetica Neue Light</vt:lpstr>
      <vt:lpstr>PingFang TC Semibold</vt:lpstr>
      <vt:lpstr>PingFang TC Regular</vt:lpstr>
      <vt:lpstr>Heiti TC Light</vt:lpstr>
      <vt:lpstr>Heiti TC Medium</vt:lpstr>
      <vt:lpstr>Microsoft YaHei</vt:lpstr>
      <vt:lpstr>Arial Unicode MS</vt:lpstr>
      <vt:lpstr>PingFang TC Medium</vt:lpstr>
      <vt:lpstr>Calibri</vt:lpstr>
      <vt:lpstr>Office Theme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短視頻時代</vt:lpstr>
      <vt:lpstr>PowerPoint 演示文稿</vt:lpstr>
      <vt:lpstr>PowerPoint 演示文稿</vt:lpstr>
      <vt:lpstr>舉例（大陸抖音）</vt:lpstr>
      <vt:lpstr>舉例</vt:lpstr>
      <vt:lpstr>拍攝畫風呈現</vt:lpstr>
      <vt:lpstr>拍攝畫風呈現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短視頻標題文案創作</vt:lpstr>
      <vt:lpstr>短視頻標題文案創作</vt:lpstr>
      <vt:lpstr>短視頻標題文案創作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提取視頻文案方式</vt:lpstr>
      <vt:lpstr>提取視頻文案方式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短視頻時代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Yuki</cp:lastModifiedBy>
  <cp:revision>2</cp:revision>
  <dcterms:created xsi:type="dcterms:W3CDTF">2023-11-01T12:56:00Z</dcterms:created>
  <dcterms:modified xsi:type="dcterms:W3CDTF">2023-11-01T13:45:33Z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CB2CDAFEAE5744A2B13C4A5C0D4939F6_13</vt:lpwstr>
  </property>
  <property fmtid="{D5CDD505-2E9C-101B-9397-08002B2CF9AE}" pid="3" name="KSOProductBuildVer">
    <vt:lpwstr>2052-12.1.0.15712</vt:lpwstr>
  </property>
</Properties>
</file>